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5.bin" ContentType="image/jpeg"/>
  <Override PartName="/ppt/media/image47.bin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01" r:id="rId2"/>
    <p:sldId id="314" r:id="rId3"/>
    <p:sldId id="776" r:id="rId4"/>
    <p:sldId id="381" r:id="rId5"/>
    <p:sldId id="829" r:id="rId6"/>
    <p:sldId id="587" r:id="rId7"/>
    <p:sldId id="629" r:id="rId8"/>
    <p:sldId id="454" r:id="rId9"/>
    <p:sldId id="678" r:id="rId10"/>
    <p:sldId id="833" r:id="rId11"/>
    <p:sldId id="503" r:id="rId12"/>
    <p:sldId id="735" r:id="rId13"/>
    <p:sldId id="827" r:id="rId14"/>
    <p:sldId id="832" r:id="rId15"/>
    <p:sldId id="544" r:id="rId16"/>
  </p:sldIdLst>
  <p:sldSz cx="18288000" cy="10287000"/>
  <p:notesSz cx="18288000" cy="10287000"/>
  <p:embeddedFontLst>
    <p:embeddedFont>
      <p:font typeface="IBM Plex Sans" panose="020B0503050203000203" pitchFamily="34" charset="0"/>
      <p:regular r:id="rId17"/>
      <p:bold r:id="rId18"/>
      <p:italic r:id="rId19"/>
      <p:boldItalic r:id="rId20"/>
    </p:embeddedFont>
    <p:embeddedFont>
      <p:font typeface="IBM Plex Serif SemiBold" panose="02060703050406000203" pitchFamily="18" charset="0"/>
      <p:regular r:id="rId21"/>
      <p:bold r:id="rId22"/>
      <p:boldItalic r:id="rId23"/>
    </p:embeddedFont>
    <p:embeddedFont>
      <p:font typeface="Noto Serif SemiBold" panose="020B0604020202020204" charset="0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bin"/><Relationship Id="rId7" Type="http://schemas.openxmlformats.org/officeDocument/2006/relationships/image" Target="../media/image6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bin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bin"/><Relationship Id="rId7" Type="http://schemas.openxmlformats.org/officeDocument/2006/relationships/image" Target="../media/image44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bin"/><Relationship Id="rId5" Type="http://schemas.openxmlformats.org/officeDocument/2006/relationships/image" Target="../media/image12.bin"/><Relationship Id="rId4" Type="http://schemas.openxmlformats.org/officeDocument/2006/relationships/image" Target="../media/image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bin"/><Relationship Id="rId7" Type="http://schemas.openxmlformats.org/officeDocument/2006/relationships/image" Target="../media/image6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bin"/><Relationship Id="rId5" Type="http://schemas.openxmlformats.org/officeDocument/2006/relationships/image" Target="../media/image47.bin"/><Relationship Id="rId4" Type="http://schemas.openxmlformats.org/officeDocument/2006/relationships/image" Target="../media/image1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bin"/><Relationship Id="rId13" Type="http://schemas.openxmlformats.org/officeDocument/2006/relationships/image" Target="../media/image55.jfif"/><Relationship Id="rId18" Type="http://schemas.openxmlformats.org/officeDocument/2006/relationships/hyperlink" Target="https://medium.com/@mahendraa1188/best-practices-for-writing-a-data-analyst-resume-c74fb72b87e8" TargetMode="External"/><Relationship Id="rId26" Type="http://schemas.openxmlformats.org/officeDocument/2006/relationships/image" Target="../media/image58.png"/><Relationship Id="rId3" Type="http://schemas.openxmlformats.org/officeDocument/2006/relationships/image" Target="../media/image46.bin"/><Relationship Id="rId21" Type="http://schemas.openxmlformats.org/officeDocument/2006/relationships/hyperlink" Target="https://medium.com/@mahendraa1188/naukri-profile-optimization-guide-get-more-job-calls-in-2025-232a39c10b3a" TargetMode="External"/><Relationship Id="rId7" Type="http://schemas.openxmlformats.org/officeDocument/2006/relationships/image" Target="../media/image51.bin"/><Relationship Id="rId12" Type="http://schemas.openxmlformats.org/officeDocument/2006/relationships/hyperlink" Target="https://www.linkedin.com/in/mahendra-singh-%F0%9F%9A%80%E2%9D%84%EF%B8%8F-%F0%9F%90%8D-83699485/" TargetMode="External"/><Relationship Id="rId17" Type="http://schemas.openxmlformats.org/officeDocument/2006/relationships/hyperlink" Target="https://medium.com/@mahendraa1188/scenario-based-power-bi-interview-question-c625877103ab" TargetMode="External"/><Relationship Id="rId25" Type="http://schemas.openxmlformats.org/officeDocument/2006/relationships/hyperlink" Target="https://www.udemy.com/course/tableau-desktop-specialist-practice-test-april-2024/?referralCode=DFB667F6C4BE00635F74" TargetMode="External"/><Relationship Id="rId2" Type="http://schemas.openxmlformats.org/officeDocument/2006/relationships/image" Target="../media/image1.bin"/><Relationship Id="rId16" Type="http://schemas.openxmlformats.org/officeDocument/2006/relationships/image" Target="../media/image57.gif"/><Relationship Id="rId20" Type="http://schemas.openxmlformats.org/officeDocument/2006/relationships/hyperlink" Target="https://medium.com/@mahendraa1188/business-analyst-interview-question-ffdb61c1c88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bin"/><Relationship Id="rId11" Type="http://schemas.openxmlformats.org/officeDocument/2006/relationships/image" Target="../media/image54.png"/><Relationship Id="rId24" Type="http://schemas.openxmlformats.org/officeDocument/2006/relationships/hyperlink" Target="https://medium.com/@mahendraa1188/company-wise-data-analyst-question-98dd312e5c32" TargetMode="External"/><Relationship Id="rId5" Type="http://schemas.openxmlformats.org/officeDocument/2006/relationships/image" Target="../media/image49.bin"/><Relationship Id="rId15" Type="http://schemas.openxmlformats.org/officeDocument/2006/relationships/image" Target="../media/image56.png"/><Relationship Id="rId23" Type="http://schemas.openxmlformats.org/officeDocument/2006/relationships/hyperlink" Target="https://medium.com/@mahendraa1188/30-must-know-sql-interview-questions-with-answers-for-data-analyst-roles-9f40b2c3efd6" TargetMode="External"/><Relationship Id="rId28" Type="http://schemas.openxmlformats.org/officeDocument/2006/relationships/image" Target="../media/image59.png"/><Relationship Id="rId10" Type="http://schemas.openxmlformats.org/officeDocument/2006/relationships/hyperlink" Target="https://medium.com/@mahendraa1188/data-warehousing-interview-questions-a963c320f6be" TargetMode="External"/><Relationship Id="rId19" Type="http://schemas.openxmlformats.org/officeDocument/2006/relationships/hyperlink" Target="https://medium.com/@mahendraa1188/tableau-developer-interview-question-47c0d0bc9d4d" TargetMode="External"/><Relationship Id="rId4" Type="http://schemas.openxmlformats.org/officeDocument/2006/relationships/image" Target="../media/image11.bin"/><Relationship Id="rId9" Type="http://schemas.openxmlformats.org/officeDocument/2006/relationships/image" Target="../media/image53.gif"/><Relationship Id="rId14" Type="http://schemas.openxmlformats.org/officeDocument/2006/relationships/hyperlink" Target="https://discord.gg/uTF98d95" TargetMode="External"/><Relationship Id="rId22" Type="http://schemas.openxmlformats.org/officeDocument/2006/relationships/hyperlink" Target="https://medium.com/@mahendraa1188/50-real-time-power-bi-interview-question-3bde14068596" TargetMode="External"/><Relationship Id="rId27" Type="http://schemas.openxmlformats.org/officeDocument/2006/relationships/hyperlink" Target="https://www.youtube.com/channel/UC2q-vZWSlQpiGiMcSLUqnI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bin"/><Relationship Id="rId13" Type="http://schemas.openxmlformats.org/officeDocument/2006/relationships/hyperlink" Target="https://www.udemy.com/course/tableau-desktop-specialist-practice-test-april-2024/?referralCode=DFB667F6C4BE00635F74" TargetMode="External"/><Relationship Id="rId18" Type="http://schemas.openxmlformats.org/officeDocument/2006/relationships/image" Target="../media/image62.png"/><Relationship Id="rId3" Type="http://schemas.openxmlformats.org/officeDocument/2006/relationships/image" Target="../media/image10.bin"/><Relationship Id="rId7" Type="http://schemas.openxmlformats.org/officeDocument/2006/relationships/image" Target="../media/image60.bin"/><Relationship Id="rId12" Type="http://schemas.openxmlformats.org/officeDocument/2006/relationships/image" Target="../media/image54.png"/><Relationship Id="rId17" Type="http://schemas.openxmlformats.org/officeDocument/2006/relationships/image" Target="../media/image57.gif"/><Relationship Id="rId2" Type="http://schemas.openxmlformats.org/officeDocument/2006/relationships/image" Target="../media/image1.bin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bin"/><Relationship Id="rId11" Type="http://schemas.openxmlformats.org/officeDocument/2006/relationships/hyperlink" Target="https://medium.com/@mahendraa1188/data-warehousing-interview-questions-a963c320f6be" TargetMode="External"/><Relationship Id="rId5" Type="http://schemas.openxmlformats.org/officeDocument/2006/relationships/image" Target="../media/image12.bin"/><Relationship Id="rId15" Type="http://schemas.openxmlformats.org/officeDocument/2006/relationships/hyperlink" Target="https://www.youtube.com/channel/UC2q-vZWSlQpiGiMcSLUqnIg" TargetMode="External"/><Relationship Id="rId10" Type="http://schemas.openxmlformats.org/officeDocument/2006/relationships/image" Target="../media/image55.jfif"/><Relationship Id="rId4" Type="http://schemas.openxmlformats.org/officeDocument/2006/relationships/image" Target="../media/image11.bin"/><Relationship Id="rId9" Type="http://schemas.openxmlformats.org/officeDocument/2006/relationships/hyperlink" Target="https://www.linkedin.com/in/mahendra-singh-%F0%9F%9A%80%E2%9D%84%EF%B8%8F-%F0%9F%90%8D-83699485/" TargetMode="External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mahendra-singh-%F0%9F%9A%80%E2%9D%84%EF%B8%8F-%F0%9F%90%8D-83699485/" TargetMode="External"/><Relationship Id="rId13" Type="http://schemas.openxmlformats.org/officeDocument/2006/relationships/hyperlink" Target="https://www.udemy.com/course/tableau-desktop-specialist-practice-test-april-2024/?referralCode=DFB667F6C4BE00635F74" TargetMode="External"/><Relationship Id="rId18" Type="http://schemas.openxmlformats.org/officeDocument/2006/relationships/hyperlink" Target="https://www.udemy.com/course/tableau-desktop-specialist-practice-test-april-2024/?couponCode=0B7AD46593F0C88F3752" TargetMode="External"/><Relationship Id="rId3" Type="http://schemas.openxmlformats.org/officeDocument/2006/relationships/image" Target="../media/image46.bin"/><Relationship Id="rId7" Type="http://schemas.openxmlformats.org/officeDocument/2006/relationships/image" Target="../media/image54.png"/><Relationship Id="rId12" Type="http://schemas.openxmlformats.org/officeDocument/2006/relationships/image" Target="../media/image57.gif"/><Relationship Id="rId17" Type="http://schemas.openxmlformats.org/officeDocument/2006/relationships/image" Target="../media/image63.gif"/><Relationship Id="rId2" Type="http://schemas.openxmlformats.org/officeDocument/2006/relationships/image" Target="../media/image1.bin"/><Relationship Id="rId16" Type="http://schemas.openxmlformats.org/officeDocument/2006/relationships/image" Target="../media/image59.png"/><Relationship Id="rId20" Type="http://schemas.openxmlformats.org/officeDocument/2006/relationships/hyperlink" Target="https://www.udemy.com/course/dp-600-microsoft-fabric-analytics-engineer-4-practice-test/?couponCode=E7619B9F97211C88A49D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mahendraa1188/data-warehousing-interview-questions-a963c320f6be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2.bin"/><Relationship Id="rId15" Type="http://schemas.openxmlformats.org/officeDocument/2006/relationships/hyperlink" Target="https://www.youtube.com/channel/UC2q-vZWSlQpiGiMcSLUqnIg" TargetMode="External"/><Relationship Id="rId10" Type="http://schemas.openxmlformats.org/officeDocument/2006/relationships/hyperlink" Target="https://discordapp.com/channels/1389241883200458904/1389307787699290203" TargetMode="External"/><Relationship Id="rId19" Type="http://schemas.openxmlformats.org/officeDocument/2006/relationships/hyperlink" Target="https://www.udemy.com/course/pl-300-power-bi-ultimate-guide/?referralCode=7516FEE5B35578EE1E84" TargetMode="External"/><Relationship Id="rId4" Type="http://schemas.openxmlformats.org/officeDocument/2006/relationships/image" Target="../media/image51.bin"/><Relationship Id="rId9" Type="http://schemas.openxmlformats.org/officeDocument/2006/relationships/image" Target="../media/image55.jfif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bin"/><Relationship Id="rId13" Type="http://schemas.openxmlformats.org/officeDocument/2006/relationships/hyperlink" Target="https://www.udemy.com/course/tableau-desktop-specialist-practice-test-april-2024/?referralCode=DFB667F6C4BE00635F74" TargetMode="External"/><Relationship Id="rId3" Type="http://schemas.openxmlformats.org/officeDocument/2006/relationships/image" Target="../media/image10.bin"/><Relationship Id="rId7" Type="http://schemas.openxmlformats.org/officeDocument/2006/relationships/image" Target="../media/image60.bin"/><Relationship Id="rId12" Type="http://schemas.openxmlformats.org/officeDocument/2006/relationships/image" Target="../media/image54.png"/><Relationship Id="rId17" Type="http://schemas.openxmlformats.org/officeDocument/2006/relationships/image" Target="../media/image57.gif"/><Relationship Id="rId2" Type="http://schemas.openxmlformats.org/officeDocument/2006/relationships/image" Target="../media/image1.bin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bin"/><Relationship Id="rId11" Type="http://schemas.openxmlformats.org/officeDocument/2006/relationships/hyperlink" Target="https://medium.com/@mahendraa1188/data-warehousing-interview-questions-a963c320f6be" TargetMode="External"/><Relationship Id="rId5" Type="http://schemas.openxmlformats.org/officeDocument/2006/relationships/image" Target="../media/image12.bin"/><Relationship Id="rId15" Type="http://schemas.openxmlformats.org/officeDocument/2006/relationships/hyperlink" Target="https://www.youtube.com/channel/UC2q-vZWSlQpiGiMcSLUqnIg" TargetMode="External"/><Relationship Id="rId10" Type="http://schemas.openxmlformats.org/officeDocument/2006/relationships/image" Target="../media/image55.jfif"/><Relationship Id="rId4" Type="http://schemas.openxmlformats.org/officeDocument/2006/relationships/image" Target="../media/image11.bin"/><Relationship Id="rId9" Type="http://schemas.openxmlformats.org/officeDocument/2006/relationships/hyperlink" Target="https://www.linkedin.com/in/mahendra-singh-%F0%9F%9A%80%E2%9D%84%EF%B8%8F-%F0%9F%90%8D-83699485/" TargetMode="External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bin"/><Relationship Id="rId13" Type="http://schemas.openxmlformats.org/officeDocument/2006/relationships/image" Target="../media/image6.png"/><Relationship Id="rId3" Type="http://schemas.openxmlformats.org/officeDocument/2006/relationships/image" Target="../media/image10.bin"/><Relationship Id="rId7" Type="http://schemas.openxmlformats.org/officeDocument/2006/relationships/image" Target="../media/image14.bin"/><Relationship Id="rId12" Type="http://schemas.openxmlformats.org/officeDocument/2006/relationships/image" Target="../media/image19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bin"/><Relationship Id="rId11" Type="http://schemas.openxmlformats.org/officeDocument/2006/relationships/image" Target="../media/image18.bin"/><Relationship Id="rId5" Type="http://schemas.openxmlformats.org/officeDocument/2006/relationships/image" Target="../media/image12.bin"/><Relationship Id="rId10" Type="http://schemas.openxmlformats.org/officeDocument/2006/relationships/image" Target="../media/image17.bin"/><Relationship Id="rId4" Type="http://schemas.openxmlformats.org/officeDocument/2006/relationships/image" Target="../media/image11.bin"/><Relationship Id="rId9" Type="http://schemas.openxmlformats.org/officeDocument/2006/relationships/image" Target="../media/image16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bin"/><Relationship Id="rId3" Type="http://schemas.openxmlformats.org/officeDocument/2006/relationships/image" Target="../media/image10.bin"/><Relationship Id="rId7" Type="http://schemas.openxmlformats.org/officeDocument/2006/relationships/image" Target="../media/image20.bin"/><Relationship Id="rId12" Type="http://schemas.openxmlformats.org/officeDocument/2006/relationships/image" Target="../media/image6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bin"/><Relationship Id="rId11" Type="http://schemas.openxmlformats.org/officeDocument/2006/relationships/image" Target="../media/image24.bin"/><Relationship Id="rId5" Type="http://schemas.openxmlformats.org/officeDocument/2006/relationships/image" Target="../media/image12.bin"/><Relationship Id="rId10" Type="http://schemas.openxmlformats.org/officeDocument/2006/relationships/image" Target="../media/image23.bin"/><Relationship Id="rId4" Type="http://schemas.openxmlformats.org/officeDocument/2006/relationships/image" Target="../media/image11.bin"/><Relationship Id="rId9" Type="http://schemas.openxmlformats.org/officeDocument/2006/relationships/image" Target="../media/image2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bin"/><Relationship Id="rId13" Type="http://schemas.openxmlformats.org/officeDocument/2006/relationships/image" Target="../media/image31.bin"/><Relationship Id="rId3" Type="http://schemas.openxmlformats.org/officeDocument/2006/relationships/image" Target="../media/image10.bin"/><Relationship Id="rId7" Type="http://schemas.openxmlformats.org/officeDocument/2006/relationships/image" Target="../media/image25.bin"/><Relationship Id="rId12" Type="http://schemas.openxmlformats.org/officeDocument/2006/relationships/image" Target="../media/image30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bin"/><Relationship Id="rId11" Type="http://schemas.openxmlformats.org/officeDocument/2006/relationships/image" Target="../media/image29.bin"/><Relationship Id="rId5" Type="http://schemas.openxmlformats.org/officeDocument/2006/relationships/image" Target="../media/image12.bin"/><Relationship Id="rId10" Type="http://schemas.openxmlformats.org/officeDocument/2006/relationships/image" Target="../media/image28.bin"/><Relationship Id="rId4" Type="http://schemas.openxmlformats.org/officeDocument/2006/relationships/image" Target="../media/image11.bin"/><Relationship Id="rId9" Type="http://schemas.openxmlformats.org/officeDocument/2006/relationships/image" Target="../media/image27.bin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2.bin"/><Relationship Id="rId7" Type="http://schemas.openxmlformats.org/officeDocument/2006/relationships/image" Target="../media/image36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bin"/><Relationship Id="rId5" Type="http://schemas.openxmlformats.org/officeDocument/2006/relationships/image" Target="../media/image34.bin"/><Relationship Id="rId4" Type="http://schemas.openxmlformats.org/officeDocument/2006/relationships/image" Target="../media/image3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bin"/><Relationship Id="rId3" Type="http://schemas.openxmlformats.org/officeDocument/2006/relationships/image" Target="../media/image10.bin"/><Relationship Id="rId7" Type="http://schemas.openxmlformats.org/officeDocument/2006/relationships/image" Target="../media/image37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bin"/><Relationship Id="rId5" Type="http://schemas.openxmlformats.org/officeDocument/2006/relationships/image" Target="../media/image12.bin"/><Relationship Id="rId10" Type="http://schemas.openxmlformats.org/officeDocument/2006/relationships/image" Target="../media/image6.png"/><Relationship Id="rId4" Type="http://schemas.openxmlformats.org/officeDocument/2006/relationships/image" Target="../media/image11.bin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7" Type="http://schemas.openxmlformats.org/officeDocument/2006/relationships/image" Target="../media/image6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gif"/><Relationship Id="rId5" Type="http://schemas.openxmlformats.org/officeDocument/2006/relationships/image" Target="../media/image13.bin"/><Relationship Id="rId4" Type="http://schemas.openxmlformats.org/officeDocument/2006/relationships/image" Target="../media/image1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bin"/><Relationship Id="rId2" Type="http://schemas.openxmlformats.org/officeDocument/2006/relationships/image" Target="../media/image4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bin"/><Relationship Id="rId7" Type="http://schemas.openxmlformats.org/officeDocument/2006/relationships/image" Target="../media/image44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bin"/><Relationship Id="rId5" Type="http://schemas.openxmlformats.org/officeDocument/2006/relationships/image" Target="../media/image12.bin"/><Relationship Id="rId4" Type="http://schemas.openxmlformats.org/officeDocument/2006/relationships/image" Target="../media/image11.bin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634073" y="6795873"/>
            <a:ext cx="6023620" cy="3388286"/>
          </a:xfrm>
          <a:prstGeom prst="rect">
            <a:avLst/>
          </a:prstGeom>
        </p:spPr>
      </p:pic>
      <p:pic>
        <p:nvPicPr>
          <p:cNvPr id="305" name="layoutShapeInnerChild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11DE8FF-98C6-4FE3-9008-58D275F4E5F6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600508" y="39898"/>
            <a:ext cx="8595270" cy="10184159"/>
          </a:xfrm>
          <a:prstGeom prst="rect">
            <a:avLst/>
          </a:prstGeom>
        </p:spPr>
      </p:pic>
      <p:sp>
        <p:nvSpPr>
          <p:cNvPr id="307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0999" y="1005625"/>
            <a:ext cx="15732691" cy="81772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4400" spc="-13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of Stock Market Analytics</a:t>
            </a:r>
          </a:p>
        </p:txBody>
      </p:sp>
      <p:sp>
        <p:nvSpPr>
          <p:cNvPr id="311" name="Presenter Name-43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3537" y="9492527"/>
            <a:ext cx="7362825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dirty="0" err="1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Mahendra</a:t>
            </a: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Singh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1C9724-3E6D-4490-BE8F-9F0D68BD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8" y="8152528"/>
            <a:ext cx="2449991" cy="1044822"/>
          </a:xfrm>
          <a:prstGeom prst="rect">
            <a:avLst/>
          </a:prstGeom>
        </p:spPr>
      </p:pic>
      <p:pic>
        <p:nvPicPr>
          <p:cNvPr id="10" name="Picture 2" descr="Image result for tableau">
            <a:extLst>
              <a:ext uri="{FF2B5EF4-FFF2-40B4-BE49-F238E27FC236}">
                <a16:creationId xmlns:a16="http://schemas.microsoft.com/office/drawing/2014/main" id="{6FF5BAA2-D474-411E-8E01-6868D4FE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048" y="8283742"/>
            <a:ext cx="1486964" cy="8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002AAA-48FB-4C7B-907D-FF7BA392B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" y="73164"/>
            <a:ext cx="2528738" cy="703449"/>
          </a:xfrm>
          <a:prstGeom prst="rect">
            <a:avLst/>
          </a:prstGeom>
        </p:spPr>
      </p:pic>
      <p:pic>
        <p:nvPicPr>
          <p:cNvPr id="1026" name="Picture 2" descr="MySQL round logo transparent PNG - StickPNG">
            <a:extLst>
              <a:ext uri="{FF2B5EF4-FFF2-40B4-BE49-F238E27FC236}">
                <a16:creationId xmlns:a16="http://schemas.microsoft.com/office/drawing/2014/main" id="{3684BE70-4813-439C-ACDC-861F45B4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84" y="8291832"/>
            <a:ext cx="766213" cy="76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16D622BF-58D6-B2FA-D23A-60C335C7A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98" y="8021923"/>
            <a:ext cx="1297180" cy="1297180"/>
          </a:xfrm>
          <a:prstGeom prst="rect">
            <a:avLst/>
          </a:prstGeom>
        </p:spPr>
      </p:pic>
      <p:pic>
        <p:nvPicPr>
          <p:cNvPr id="12" name="Picture 11" descr="A blue bull with horns&#10;&#10;AI-generated content may be incorrect.">
            <a:extLst>
              <a:ext uri="{FF2B5EF4-FFF2-40B4-BE49-F238E27FC236}">
                <a16:creationId xmlns:a16="http://schemas.microsoft.com/office/drawing/2014/main" id="{DEEE634A-DCFF-D569-E65A-18F56031E7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" y="1862089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89145E-07 0.07407118 L -3.1789145E-07 -2.8936952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7" grpId="0"/>
      <p:bldP spid="3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36C56-589B-3FDC-355C-D31678301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E7739F96-160F-94A7-2209-D078AB2D1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BA935301-EECC-8F23-F300-9FB0B3A90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F58F9132-FDBB-D80D-3C69-C64C33963D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64574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8D4EB0A6-ABF9-7E59-8C3D-4BE4280D80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37BA94B1-9F15-8F6C-4D04-12353BD72B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704" name="Rect">
            <a:extLst>
              <a:ext uri="{FF2B5EF4-FFF2-40B4-BE49-F238E27FC236}">
                <a16:creationId xmlns:a16="http://schemas.microsoft.com/office/drawing/2014/main" id="{FC6F93C8-8B4E-6810-7DC9-8A9FF5521E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BB4489A2-CA59-B0FB-419C-1C09A4C48D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B0192469-C026-293A-3E70-07740A610C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72CE6AD5-52AD-914B-67D8-60D99FB6D876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Data Model for Database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EA4446-9463-262E-18E7-1C42D803DD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717" y="64574"/>
            <a:ext cx="2528738" cy="703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78443-1E50-40A0-8B6C-DF6DCF47D5FD}"/>
              </a:ext>
            </a:extLst>
          </p:cNvPr>
          <p:cNvSpPr txBox="1"/>
          <p:nvPr/>
        </p:nvSpPr>
        <p:spPr>
          <a:xfrm>
            <a:off x="2751138" y="2156515"/>
            <a:ext cx="9961562" cy="763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ft.trade_id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ft.order_id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ft.trader_id</a:t>
            </a:r>
            <a:r>
              <a:rPr lang="en-US" sz="1400" dirty="0"/>
              <a:t>,</a:t>
            </a:r>
          </a:p>
          <a:p>
            <a:r>
              <a:rPr lang="en-US" sz="1400" dirty="0"/>
              <a:t>    t.name AS </a:t>
            </a:r>
            <a:r>
              <a:rPr lang="en-US" sz="1400" dirty="0" err="1"/>
              <a:t>trader_name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t.region</a:t>
            </a:r>
            <a:r>
              <a:rPr lang="en-US" sz="1400" dirty="0"/>
              <a:t> AS </a:t>
            </a:r>
            <a:r>
              <a:rPr lang="en-US" sz="1400" dirty="0" err="1"/>
              <a:t>trader_region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ft.portfolio_id</a:t>
            </a:r>
            <a:r>
              <a:rPr lang="en-US" sz="1400" dirty="0"/>
              <a:t>,</a:t>
            </a:r>
          </a:p>
          <a:p>
            <a:r>
              <a:rPr lang="en-US" sz="1400" dirty="0"/>
              <a:t>    p.name AS </a:t>
            </a:r>
            <a:r>
              <a:rPr lang="en-US" sz="1400" dirty="0" err="1"/>
              <a:t>portfolio_name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ft.company_id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c.company_name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s.sector_name</a:t>
            </a:r>
            <a:r>
              <a:rPr lang="en-US" sz="1400" dirty="0"/>
              <a:t>,</a:t>
            </a:r>
          </a:p>
          <a:p>
            <a:r>
              <a:rPr lang="en-US" sz="1400" dirty="0"/>
              <a:t>    e.name AS </a:t>
            </a:r>
            <a:r>
              <a:rPr lang="en-US" sz="1400" dirty="0" err="1"/>
              <a:t>exchange_name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ft.date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cal.year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cal.month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cal.day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ft.qty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ft.price</a:t>
            </a:r>
            <a:r>
              <a:rPr lang="en-US" sz="1400" dirty="0"/>
              <a:t>,</a:t>
            </a:r>
          </a:p>
          <a:p>
            <a:r>
              <a:rPr lang="en-US" sz="1400" dirty="0"/>
              <a:t>    (</a:t>
            </a:r>
            <a:r>
              <a:rPr lang="en-US" sz="1400" dirty="0" err="1"/>
              <a:t>ft.qty</a:t>
            </a:r>
            <a:r>
              <a:rPr lang="en-US" sz="1400" dirty="0"/>
              <a:t> * </a:t>
            </a:r>
            <a:r>
              <a:rPr lang="en-US" sz="1400" dirty="0" err="1"/>
              <a:t>ft.price</a:t>
            </a:r>
            <a:r>
              <a:rPr lang="en-US" sz="1400" dirty="0"/>
              <a:t>) AS </a:t>
            </a:r>
            <a:r>
              <a:rPr lang="en-US" sz="1400" dirty="0" err="1"/>
              <a:t>trade_value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fact_trades</a:t>
            </a:r>
            <a:r>
              <a:rPr lang="en-US" sz="1400" dirty="0"/>
              <a:t> ft</a:t>
            </a:r>
          </a:p>
          <a:p>
            <a:r>
              <a:rPr lang="en-US" sz="1400" dirty="0"/>
              <a:t>JOIN </a:t>
            </a:r>
            <a:r>
              <a:rPr lang="en-US" sz="1400" dirty="0" err="1"/>
              <a:t>fact_orders</a:t>
            </a:r>
            <a:r>
              <a:rPr lang="en-US" sz="1400" dirty="0"/>
              <a:t> o </a:t>
            </a:r>
          </a:p>
          <a:p>
            <a:r>
              <a:rPr lang="en-US" sz="1400" dirty="0"/>
              <a:t>    ON </a:t>
            </a:r>
            <a:r>
              <a:rPr lang="en-US" sz="1400" dirty="0" err="1"/>
              <a:t>ft.order_id</a:t>
            </a:r>
            <a:r>
              <a:rPr lang="en-US" sz="1400" dirty="0"/>
              <a:t> = </a:t>
            </a:r>
            <a:r>
              <a:rPr lang="en-US" sz="1400" dirty="0" err="1"/>
              <a:t>o.order_id</a:t>
            </a:r>
            <a:endParaRPr lang="en-US" sz="1400" dirty="0"/>
          </a:p>
          <a:p>
            <a:r>
              <a:rPr lang="en-US" sz="1400" dirty="0"/>
              <a:t>JOIN </a:t>
            </a:r>
            <a:r>
              <a:rPr lang="en-US" sz="1400" dirty="0" err="1"/>
              <a:t>dim_trader</a:t>
            </a:r>
            <a:r>
              <a:rPr lang="en-US" sz="1400" dirty="0"/>
              <a:t> t </a:t>
            </a:r>
          </a:p>
          <a:p>
            <a:r>
              <a:rPr lang="en-US" sz="1400" dirty="0"/>
              <a:t>    ON </a:t>
            </a:r>
            <a:r>
              <a:rPr lang="en-US" sz="1400" dirty="0" err="1"/>
              <a:t>ft.trader_id</a:t>
            </a:r>
            <a:r>
              <a:rPr lang="en-US" sz="1400" dirty="0"/>
              <a:t> = </a:t>
            </a:r>
            <a:r>
              <a:rPr lang="en-US" sz="1400" dirty="0" err="1"/>
              <a:t>t.trader_id</a:t>
            </a:r>
            <a:endParaRPr lang="en-US" sz="1400" dirty="0"/>
          </a:p>
          <a:p>
            <a:r>
              <a:rPr lang="en-US" sz="1400" dirty="0"/>
              <a:t>JOIN </a:t>
            </a:r>
            <a:r>
              <a:rPr lang="en-US" sz="1400" dirty="0" err="1"/>
              <a:t>dim_portfolio</a:t>
            </a:r>
            <a:r>
              <a:rPr lang="en-US" sz="1400" dirty="0"/>
              <a:t> p </a:t>
            </a:r>
          </a:p>
          <a:p>
            <a:r>
              <a:rPr lang="en-US" sz="1400" dirty="0"/>
              <a:t>    ON </a:t>
            </a:r>
            <a:r>
              <a:rPr lang="en-US" sz="1400" dirty="0" err="1"/>
              <a:t>ft.portfolio_id</a:t>
            </a:r>
            <a:r>
              <a:rPr lang="en-US" sz="1400" dirty="0"/>
              <a:t> = </a:t>
            </a:r>
            <a:r>
              <a:rPr lang="en-US" sz="1400" dirty="0" err="1"/>
              <a:t>p.portfolio_id</a:t>
            </a:r>
            <a:endParaRPr lang="en-US" sz="1400" dirty="0"/>
          </a:p>
          <a:p>
            <a:r>
              <a:rPr lang="en-US" sz="1400" dirty="0"/>
              <a:t>JOIN </a:t>
            </a:r>
            <a:r>
              <a:rPr lang="en-US" sz="1400" dirty="0" err="1"/>
              <a:t>dim_company</a:t>
            </a:r>
            <a:r>
              <a:rPr lang="en-US" sz="1400" dirty="0"/>
              <a:t> c </a:t>
            </a:r>
          </a:p>
          <a:p>
            <a:r>
              <a:rPr lang="en-US" sz="1400" dirty="0"/>
              <a:t>    ON </a:t>
            </a:r>
            <a:r>
              <a:rPr lang="en-US" sz="1400" dirty="0" err="1"/>
              <a:t>ft.company_id</a:t>
            </a:r>
            <a:r>
              <a:rPr lang="en-US" sz="1400" dirty="0"/>
              <a:t> = </a:t>
            </a:r>
            <a:r>
              <a:rPr lang="en-US" sz="1400" dirty="0" err="1"/>
              <a:t>c.company_id</a:t>
            </a:r>
            <a:endParaRPr lang="en-US" sz="1400" dirty="0"/>
          </a:p>
          <a:p>
            <a:r>
              <a:rPr lang="en-US" sz="1400" dirty="0"/>
              <a:t>JOIN </a:t>
            </a:r>
            <a:r>
              <a:rPr lang="en-US" sz="1400" dirty="0" err="1"/>
              <a:t>dim_sector</a:t>
            </a:r>
            <a:r>
              <a:rPr lang="en-US" sz="1400" dirty="0"/>
              <a:t> s </a:t>
            </a:r>
          </a:p>
          <a:p>
            <a:r>
              <a:rPr lang="en-US" sz="1400" dirty="0"/>
              <a:t>    ON </a:t>
            </a:r>
            <a:r>
              <a:rPr lang="en-US" sz="1400" dirty="0" err="1"/>
              <a:t>c.sector_id</a:t>
            </a:r>
            <a:r>
              <a:rPr lang="en-US" sz="1400" dirty="0"/>
              <a:t> = </a:t>
            </a:r>
            <a:r>
              <a:rPr lang="en-US" sz="1400" dirty="0" err="1"/>
              <a:t>s.sector_id</a:t>
            </a:r>
            <a:endParaRPr lang="en-US" sz="1400" dirty="0"/>
          </a:p>
          <a:p>
            <a:r>
              <a:rPr lang="en-US" sz="1400" dirty="0"/>
              <a:t>JOIN </a:t>
            </a:r>
            <a:r>
              <a:rPr lang="en-US" sz="1400" dirty="0" err="1"/>
              <a:t>dim_exchange</a:t>
            </a:r>
            <a:r>
              <a:rPr lang="en-US" sz="1400" dirty="0"/>
              <a:t> e </a:t>
            </a:r>
          </a:p>
          <a:p>
            <a:r>
              <a:rPr lang="en-US" sz="1400" dirty="0"/>
              <a:t>    ON </a:t>
            </a:r>
            <a:r>
              <a:rPr lang="en-US" sz="1400" dirty="0" err="1"/>
              <a:t>c.exchange_id</a:t>
            </a:r>
            <a:r>
              <a:rPr lang="en-US" sz="1400" dirty="0"/>
              <a:t> = </a:t>
            </a:r>
            <a:r>
              <a:rPr lang="en-US" sz="1400" dirty="0" err="1"/>
              <a:t>e.exchange_id</a:t>
            </a:r>
            <a:endParaRPr lang="en-US" sz="1400" dirty="0"/>
          </a:p>
          <a:p>
            <a:r>
              <a:rPr lang="en-US" sz="1400" dirty="0"/>
              <a:t>JOIN </a:t>
            </a:r>
            <a:r>
              <a:rPr lang="en-US" sz="1400" dirty="0" err="1"/>
              <a:t>dim_calendar</a:t>
            </a:r>
            <a:r>
              <a:rPr lang="en-US" sz="1400" dirty="0"/>
              <a:t> </a:t>
            </a:r>
            <a:r>
              <a:rPr lang="en-US" sz="1400" dirty="0" err="1"/>
              <a:t>cal</a:t>
            </a:r>
            <a:r>
              <a:rPr lang="en-US" sz="1400" dirty="0"/>
              <a:t> </a:t>
            </a:r>
          </a:p>
          <a:p>
            <a:r>
              <a:rPr lang="en-US" sz="1400" dirty="0"/>
              <a:t>    ON </a:t>
            </a:r>
            <a:r>
              <a:rPr lang="en-US" sz="1400" dirty="0" err="1"/>
              <a:t>ft.date</a:t>
            </a:r>
            <a:r>
              <a:rPr lang="en-US" sz="1400" dirty="0"/>
              <a:t> = </a:t>
            </a:r>
            <a:r>
              <a:rPr lang="en-US" sz="1400" dirty="0" err="1"/>
              <a:t>cal.date</a:t>
            </a:r>
            <a:r>
              <a:rPr lang="en-US" sz="1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365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704" grpId="0"/>
      <p:bldP spid="714" grpId="0"/>
      <p:bldP spid="724" grpId="0"/>
      <p:bldP spid="7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09" name="84b3358f-1415-4b90-a71a-e79a5ed50e4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991600" y="2628900"/>
            <a:ext cx="8610600" cy="6972300"/>
          </a:xfrm>
          <a:prstGeom prst="rect">
            <a:avLst/>
          </a:prstGeom>
        </p:spPr>
      </p:pic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38100" y="-12004"/>
            <a:ext cx="8343900" cy="10210800"/>
          </a:xfrm>
          <a:prstGeom prst="rect">
            <a:avLst/>
          </a:prstGeom>
        </p:spPr>
      </p:pic>
      <p:sp>
        <p:nvSpPr>
          <p:cNvPr id="515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73462" y="1173480"/>
            <a:ext cx="323850" cy="33188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2196F3">
                    <a:alpha val="100000"/>
                  </a:srgbClr>
                </a:solidFill>
                <a:latin typeface="Noto Serif SemiBold" panose="00000700000000000000" pitchFamily="2" charset="0"/>
              </a:rPr>
              <a:t>0</a:t>
            </a:r>
          </a:p>
        </p:txBody>
      </p:sp>
      <p:sp>
        <p:nvSpPr>
          <p:cNvPr id="517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5395" y="721490"/>
            <a:ext cx="7019925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Structure the final presentation in PPT format, following a logical order</a:t>
            </a:r>
          </a:p>
        </p:txBody>
      </p:sp>
      <p:sp>
        <p:nvSpPr>
          <p:cNvPr id="519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2241232"/>
            <a:ext cx="7019925" cy="656808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Group Details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Team members and roles.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Project Summary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Brief overview of objectives and impact.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KPI List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Key performance indicators and their business relevance.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Excel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Initial findings and data trends.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Tableau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Interactive visualizations and insights.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Power BI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Advanced analytics and performance tracking.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SQL Query Image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Schema and queries used for data transformation.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Key Takeaways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Business insights, challenges, and future recommendations</a:t>
            </a:r>
            <a:endParaRPr lang="en-US" sz="1800" spc="-18" dirty="0">
              <a:solidFill>
                <a:srgbClr val="FFFFFF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990600"/>
            <a:ext cx="8658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Final Presentation &amp; Report Preparation</a:t>
            </a: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37389" y="522780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Report Preparation and final Submission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DEC41-10DE-823A-FBA6-45D96ABF1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62" y="18041"/>
            <a:ext cx="2528738" cy="7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9550323E-06 0.046299193 L -1.9550323E-06 2.896344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5717 L 0 -5.7926883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34 L 0 -2.8963443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7" grpId="0"/>
      <p:bldP spid="509" grpId="0"/>
      <p:bldP spid="511" grpId="0"/>
      <p:bldP spid="515" grpId="0"/>
      <p:bldP spid="517" grpId="0"/>
      <p:bldP spid="519" grpId="0"/>
      <p:bldP spid="537" grpId="0"/>
      <p:bldP spid="5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3200400" y="0"/>
            <a:ext cx="8782050" cy="10287000"/>
          </a:xfrm>
          <a:prstGeom prst="rect">
            <a:avLst/>
          </a:prstGeom>
        </p:spPr>
      </p:pic>
      <p:pic>
        <p:nvPicPr>
          <p:cNvPr id="743" name="9746b239-7336-4655-813a-d624444f8b1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8204" y="990600"/>
            <a:ext cx="5348222" cy="67710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Interview Preparation </a:t>
            </a:r>
          </a:p>
        </p:txBody>
      </p:sp>
      <p:sp>
        <p:nvSpPr>
          <p:cNvPr id="771" name="Click here to edit subtitle-49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8204" y="1715333"/>
            <a:ext cx="5000625" cy="15591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Follow the links and prepare for the interview. If you need any help or have additional questions, I am happy to assist you on your interview preparation journey </a:t>
            </a:r>
          </a:p>
        </p:txBody>
      </p:sp>
      <p:sp>
        <p:nvSpPr>
          <p:cNvPr id="773" name="Click here to edit label-41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50006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INSIGHTS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552D6D-350B-4F9C-9D30-DE858D77D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26" y="3496531"/>
            <a:ext cx="4738679" cy="2749747"/>
          </a:xfrm>
          <a:prstGeom prst="rect">
            <a:avLst/>
          </a:prstGeom>
        </p:spPr>
      </p:pic>
      <p:pic>
        <p:nvPicPr>
          <p:cNvPr id="35" name="Picture 34">
            <a:hlinkClick r:id="rId10"/>
            <a:extLst>
              <a:ext uri="{FF2B5EF4-FFF2-40B4-BE49-F238E27FC236}">
                <a16:creationId xmlns:a16="http://schemas.microsoft.com/office/drawing/2014/main" id="{0077DE18-0798-4A2A-8376-793D1ADAB0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557" y="8476280"/>
            <a:ext cx="1852136" cy="691116"/>
          </a:xfrm>
          <a:prstGeom prst="rect">
            <a:avLst/>
          </a:prstGeom>
        </p:spPr>
      </p:pic>
      <p:pic>
        <p:nvPicPr>
          <p:cNvPr id="37" name="Picture 36">
            <a:hlinkClick r:id="rId12"/>
            <a:extLst>
              <a:ext uri="{FF2B5EF4-FFF2-40B4-BE49-F238E27FC236}">
                <a16:creationId xmlns:a16="http://schemas.microsoft.com/office/drawing/2014/main" id="{DBB7D703-51C6-4870-BB88-8184803197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663" y="9591180"/>
            <a:ext cx="1933029" cy="553999"/>
          </a:xfrm>
          <a:prstGeom prst="rect">
            <a:avLst/>
          </a:prstGeom>
        </p:spPr>
      </p:pic>
      <p:pic>
        <p:nvPicPr>
          <p:cNvPr id="5" name="Picture 4" descr="A blue logo with two black eyes&#10;&#10;AI-generated content may be incorrect.">
            <a:hlinkClick r:id="rId14"/>
            <a:extLst>
              <a:ext uri="{FF2B5EF4-FFF2-40B4-BE49-F238E27FC236}">
                <a16:creationId xmlns:a16="http://schemas.microsoft.com/office/drawing/2014/main" id="{49DE565F-8206-A06B-7816-7FCF1E746F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15" y="6516959"/>
            <a:ext cx="1596481" cy="1596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CEF50-BCC6-8493-C55D-CCE57729F423}"/>
              </a:ext>
            </a:extLst>
          </p:cNvPr>
          <p:cNvSpPr txBox="1"/>
          <p:nvPr/>
        </p:nvSpPr>
        <p:spPr>
          <a:xfrm>
            <a:off x="45202" y="6859661"/>
            <a:ext cx="315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Let's connect on Discord for clearing doubts and getting help with interviews.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70557-1CF7-CE15-FBB4-9B79538397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55" y="6873832"/>
            <a:ext cx="918451" cy="918451"/>
          </a:xfrm>
          <a:prstGeom prst="rect">
            <a:avLst/>
          </a:prstGeom>
        </p:spPr>
      </p:pic>
      <p:sp>
        <p:nvSpPr>
          <p:cNvPr id="13" name="Rectangle: Rounded Corners 12">
            <a:hlinkClick r:id="rId17"/>
            <a:extLst>
              <a:ext uri="{FF2B5EF4-FFF2-40B4-BE49-F238E27FC236}">
                <a16:creationId xmlns:a16="http://schemas.microsoft.com/office/drawing/2014/main" id="{C0289915-F392-1753-B996-620918EAF67A}"/>
              </a:ext>
            </a:extLst>
          </p:cNvPr>
          <p:cNvSpPr/>
          <p:nvPr/>
        </p:nvSpPr>
        <p:spPr>
          <a:xfrm>
            <a:off x="13556003" y="2716367"/>
            <a:ext cx="39878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Scenario Based Power BI Interview Question </a:t>
            </a:r>
          </a:p>
        </p:txBody>
      </p:sp>
      <p:sp>
        <p:nvSpPr>
          <p:cNvPr id="15" name="Rectangle: Rounded Corners 14">
            <a:hlinkClick r:id="rId18"/>
            <a:extLst>
              <a:ext uri="{FF2B5EF4-FFF2-40B4-BE49-F238E27FC236}">
                <a16:creationId xmlns:a16="http://schemas.microsoft.com/office/drawing/2014/main" id="{7CC3FA29-0795-1FB4-1F03-71F1C03C1BC3}"/>
              </a:ext>
            </a:extLst>
          </p:cNvPr>
          <p:cNvSpPr/>
          <p:nvPr/>
        </p:nvSpPr>
        <p:spPr>
          <a:xfrm>
            <a:off x="7533971" y="3905026"/>
            <a:ext cx="39878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Analyst Resume Writing </a:t>
            </a:r>
          </a:p>
        </p:txBody>
      </p:sp>
      <p:sp>
        <p:nvSpPr>
          <p:cNvPr id="16" name="Rectangle: Rounded Corners 15">
            <a:hlinkClick r:id="rId19"/>
            <a:extLst>
              <a:ext uri="{FF2B5EF4-FFF2-40B4-BE49-F238E27FC236}">
                <a16:creationId xmlns:a16="http://schemas.microsoft.com/office/drawing/2014/main" id="{0E63F50B-A49A-466E-1E4F-34BF7413229A}"/>
              </a:ext>
            </a:extLst>
          </p:cNvPr>
          <p:cNvSpPr/>
          <p:nvPr/>
        </p:nvSpPr>
        <p:spPr>
          <a:xfrm>
            <a:off x="7533971" y="1495313"/>
            <a:ext cx="395665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Tableau Developer Interview Question</a:t>
            </a:r>
          </a:p>
        </p:txBody>
      </p:sp>
      <p:sp>
        <p:nvSpPr>
          <p:cNvPr id="17" name="Rectangle: Rounded Corners 16">
            <a:hlinkClick r:id="rId20"/>
            <a:extLst>
              <a:ext uri="{FF2B5EF4-FFF2-40B4-BE49-F238E27FC236}">
                <a16:creationId xmlns:a16="http://schemas.microsoft.com/office/drawing/2014/main" id="{6639E2F4-065C-571C-8E00-3BA852945EB6}"/>
              </a:ext>
            </a:extLst>
          </p:cNvPr>
          <p:cNvSpPr/>
          <p:nvPr/>
        </p:nvSpPr>
        <p:spPr>
          <a:xfrm>
            <a:off x="13500098" y="3878628"/>
            <a:ext cx="4080544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Business Analyst Interview Questions</a:t>
            </a:r>
          </a:p>
        </p:txBody>
      </p:sp>
      <p:sp>
        <p:nvSpPr>
          <p:cNvPr id="18" name="Rectangle: Rounded Corners 17">
            <a:hlinkClick r:id="rId21"/>
            <a:extLst>
              <a:ext uri="{FF2B5EF4-FFF2-40B4-BE49-F238E27FC236}">
                <a16:creationId xmlns:a16="http://schemas.microsoft.com/office/drawing/2014/main" id="{6E2227F7-4E32-B9D3-5076-37C25BFBCFFA}"/>
              </a:ext>
            </a:extLst>
          </p:cNvPr>
          <p:cNvSpPr/>
          <p:nvPr/>
        </p:nvSpPr>
        <p:spPr>
          <a:xfrm>
            <a:off x="7518398" y="2716367"/>
            <a:ext cx="3987799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Naukri profile Creation </a:t>
            </a:r>
          </a:p>
        </p:txBody>
      </p:sp>
      <p:sp>
        <p:nvSpPr>
          <p:cNvPr id="19" name="Rectangle: Rounded Corners 18">
            <a:hlinkClick r:id="rId22"/>
            <a:extLst>
              <a:ext uri="{FF2B5EF4-FFF2-40B4-BE49-F238E27FC236}">
                <a16:creationId xmlns:a16="http://schemas.microsoft.com/office/drawing/2014/main" id="{07EA51E5-22D5-D64F-44DC-5D37557CC936}"/>
              </a:ext>
            </a:extLst>
          </p:cNvPr>
          <p:cNvSpPr/>
          <p:nvPr/>
        </p:nvSpPr>
        <p:spPr>
          <a:xfrm>
            <a:off x="13500098" y="1554106"/>
            <a:ext cx="3986431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Bi Interview Question</a:t>
            </a:r>
          </a:p>
        </p:txBody>
      </p:sp>
      <p:sp>
        <p:nvSpPr>
          <p:cNvPr id="20" name="Rectangle: Rounded Corners 19">
            <a:hlinkClick r:id="rId23"/>
            <a:extLst>
              <a:ext uri="{FF2B5EF4-FFF2-40B4-BE49-F238E27FC236}">
                <a16:creationId xmlns:a16="http://schemas.microsoft.com/office/drawing/2014/main" id="{9083D2CF-CAE2-C9E0-10C5-C08B055ACFA5}"/>
              </a:ext>
            </a:extLst>
          </p:cNvPr>
          <p:cNvSpPr/>
          <p:nvPr/>
        </p:nvSpPr>
        <p:spPr>
          <a:xfrm>
            <a:off x="13500098" y="319853"/>
            <a:ext cx="404370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SQL interview Question </a:t>
            </a:r>
          </a:p>
        </p:txBody>
      </p:sp>
      <p:sp>
        <p:nvSpPr>
          <p:cNvPr id="21" name="Rectangle: Rounded Corners 20">
            <a:hlinkClick r:id="rId24"/>
            <a:extLst>
              <a:ext uri="{FF2B5EF4-FFF2-40B4-BE49-F238E27FC236}">
                <a16:creationId xmlns:a16="http://schemas.microsoft.com/office/drawing/2014/main" id="{3B11595F-3A9E-D683-3686-F84EEAE920EF}"/>
              </a:ext>
            </a:extLst>
          </p:cNvPr>
          <p:cNvSpPr/>
          <p:nvPr/>
        </p:nvSpPr>
        <p:spPr>
          <a:xfrm>
            <a:off x="7533972" y="306654"/>
            <a:ext cx="3956654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Company Wise Data Analyst Interview Questions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5E729E-E295-811A-88A3-E9AED2A4B9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067" y="2180941"/>
            <a:ext cx="918451" cy="1070851"/>
          </a:xfrm>
          <a:prstGeom prst="rect">
            <a:avLst/>
          </a:prstGeom>
        </p:spPr>
      </p:pic>
      <p:sp>
        <p:nvSpPr>
          <p:cNvPr id="23" name="Rectangle: Rounded Corners 22">
            <a:hlinkClick r:id="rId10"/>
            <a:extLst>
              <a:ext uri="{FF2B5EF4-FFF2-40B4-BE49-F238E27FC236}">
                <a16:creationId xmlns:a16="http://schemas.microsoft.com/office/drawing/2014/main" id="{2EB138D9-3095-3691-5250-E47F14389D7C}"/>
              </a:ext>
            </a:extLst>
          </p:cNvPr>
          <p:cNvSpPr/>
          <p:nvPr/>
        </p:nvSpPr>
        <p:spPr>
          <a:xfrm>
            <a:off x="7533970" y="5143500"/>
            <a:ext cx="395665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Warehousing interview questions</a:t>
            </a:r>
          </a:p>
        </p:txBody>
      </p:sp>
      <p:pic>
        <p:nvPicPr>
          <p:cNvPr id="34" name="Picture 33" descr="A black background with a black square&#10;&#10;AI-generated content may be incorrect.">
            <a:hlinkClick r:id="rId25"/>
            <a:extLst>
              <a:ext uri="{FF2B5EF4-FFF2-40B4-BE49-F238E27FC236}">
                <a16:creationId xmlns:a16="http://schemas.microsoft.com/office/drawing/2014/main" id="{848741CB-6A63-1B48-164F-442712F7966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8558084"/>
            <a:ext cx="1596481" cy="702647"/>
          </a:xfrm>
          <a:prstGeom prst="rect">
            <a:avLst/>
          </a:prstGeom>
        </p:spPr>
      </p:pic>
      <p:pic>
        <p:nvPicPr>
          <p:cNvPr id="38" name="Picture 37" descr="A logo on a black background&#10;&#10;AI-generated content may be incorrect.">
            <a:hlinkClick r:id="rId27"/>
            <a:extLst>
              <a:ext uri="{FF2B5EF4-FFF2-40B4-BE49-F238E27FC236}">
                <a16:creationId xmlns:a16="http://schemas.microsoft.com/office/drawing/2014/main" id="{51CC84DF-7E94-1ACB-65C1-AAEF033926D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9496866"/>
            <a:ext cx="1596481" cy="553999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C5016D-45DD-8EB5-3C7D-14F45E8707CB}"/>
              </a:ext>
            </a:extLst>
          </p:cNvPr>
          <p:cNvSpPr/>
          <p:nvPr/>
        </p:nvSpPr>
        <p:spPr>
          <a:xfrm>
            <a:off x="13500097" y="5143500"/>
            <a:ext cx="4080543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import CSV into MYSQL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0814E-7D0C-1535-A3A6-9A4FE8262A11}"/>
              </a:ext>
            </a:extLst>
          </p:cNvPr>
          <p:cNvSpPr txBox="1"/>
          <p:nvPr/>
        </p:nvSpPr>
        <p:spPr>
          <a:xfrm>
            <a:off x="9025020" y="9221849"/>
            <a:ext cx="9232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We would truly appreciate it if you could take a moment to </a:t>
            </a:r>
            <a:r>
              <a:rPr lang="en-US" b="1" dirty="0"/>
              <a:t>rate the blog and clap</a:t>
            </a:r>
            <a:r>
              <a:rPr lang="en-US" dirty="0"/>
              <a:t> and share your feedback. Your support helps us improve and continue creating quality content.</a:t>
            </a:r>
          </a:p>
          <a:p>
            <a:pPr>
              <a:buNone/>
            </a:pPr>
            <a:r>
              <a:rPr lang="en-US" b="1" dirty="0"/>
              <a:t>Thank you for your time and participation!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6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39" grpId="0"/>
      <p:bldP spid="741" grpId="0"/>
      <p:bldP spid="743" grpId="0"/>
      <p:bldP spid="747" grpId="0"/>
      <p:bldP spid="749" grpId="0"/>
      <p:bldP spid="769" grpId="0"/>
      <p:bldP spid="771" grpId="0"/>
      <p:bldP spid="7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5397-3A71-1FE9-1BEC-ACF8D035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Rect">
            <a:extLst>
              <a:ext uri="{FF2B5EF4-FFF2-40B4-BE49-F238E27FC236}">
                <a16:creationId xmlns:a16="http://schemas.microsoft.com/office/drawing/2014/main" id="{B341A16E-39AA-E3BB-E9DF-2E620FBD8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6" name="Rect">
            <a:extLst>
              <a:ext uri="{FF2B5EF4-FFF2-40B4-BE49-F238E27FC236}">
                <a16:creationId xmlns:a16="http://schemas.microsoft.com/office/drawing/2014/main" id="{7AB18BDB-A4C9-E455-7BDB-141304D4F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438A6629-60EB-9BE9-8627-0BE3BC3F5E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60531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E9A7363F-D1BD-D4E3-807F-F78694C29F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9D730FB-D099-412A-99A7-40B0614AAB0B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2F988454-6E87-E80D-E65F-AD24A29FD3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F734941-018C-4491-96EE-07E2821B2F4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EB1F9531-6F55-74A8-5E6F-6D6D5118E3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33337" y="1822037"/>
            <a:ext cx="18288000" cy="10287000"/>
          </a:xfrm>
          <a:prstGeom prst="rect">
            <a:avLst/>
          </a:prstGeom>
        </p:spPr>
      </p:pic>
      <p:pic>
        <p:nvPicPr>
          <p:cNvPr id="570" name="iconNode2">
            <a:extLst>
              <a:ext uri="{FF2B5EF4-FFF2-40B4-BE49-F238E27FC236}">
                <a16:creationId xmlns:a16="http://schemas.microsoft.com/office/drawing/2014/main" id="{341D8C38-8BC1-08CE-4BCB-173A60FAF2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6D7D6EF2-99E6-4EC8-9A1F-E87367700575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1159395" y="6771227"/>
            <a:ext cx="388620" cy="388620"/>
          </a:xfrm>
          <a:prstGeom prst="rect">
            <a:avLst/>
          </a:prstGeom>
        </p:spPr>
      </p:pic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B87B4D27-E744-03C7-93F5-A931300854AE}"/>
              </a:ext>
            </a:extLst>
          </p:cNvPr>
          <p:cNvSpPr txBox="1"/>
          <p:nvPr/>
        </p:nvSpPr>
        <p:spPr>
          <a:xfrm>
            <a:off x="685800" y="724963"/>
            <a:ext cx="169640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Always Stay in Touch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848D8-EB2A-F6A4-DD28-8F5B82BE4BDA}"/>
              </a:ext>
            </a:extLst>
          </p:cNvPr>
          <p:cNvSpPr/>
          <p:nvPr/>
        </p:nvSpPr>
        <p:spPr>
          <a:xfrm>
            <a:off x="2263142" y="2188875"/>
            <a:ext cx="13761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Coming together is a beginning, staying together is progress, and working together is success.</a:t>
            </a:r>
          </a:p>
        </p:txBody>
      </p:sp>
      <p:pic>
        <p:nvPicPr>
          <p:cNvPr id="31" name="Picture 30">
            <a:hlinkClick r:id="rId9"/>
            <a:extLst>
              <a:ext uri="{FF2B5EF4-FFF2-40B4-BE49-F238E27FC236}">
                <a16:creationId xmlns:a16="http://schemas.microsoft.com/office/drawing/2014/main" id="{6E10B4DD-E575-5059-F735-02E7BDD7FD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548" y="3185445"/>
            <a:ext cx="4047436" cy="1163485"/>
          </a:xfrm>
          <a:prstGeom prst="rect">
            <a:avLst/>
          </a:prstGeom>
        </p:spPr>
      </p:pic>
      <p:pic>
        <p:nvPicPr>
          <p:cNvPr id="33" name="Picture 32">
            <a:hlinkClick r:id="rId11"/>
            <a:extLst>
              <a:ext uri="{FF2B5EF4-FFF2-40B4-BE49-F238E27FC236}">
                <a16:creationId xmlns:a16="http://schemas.microsoft.com/office/drawing/2014/main" id="{7D3EF6E1-8ADE-2E22-63C1-B22CCA1FA0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8643" y="3161295"/>
            <a:ext cx="3034891" cy="12117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3EB345-9B41-7F74-EBA2-737FF11F22D4}"/>
              </a:ext>
            </a:extLst>
          </p:cNvPr>
          <p:cNvSpPr/>
          <p:nvPr/>
        </p:nvSpPr>
        <p:spPr>
          <a:xfrm>
            <a:off x="235644" y="9772650"/>
            <a:ext cx="435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© 2025 </a:t>
            </a:r>
            <a:r>
              <a:rPr lang="en-US" dirty="0" err="1"/>
              <a:t>Mahendra</a:t>
            </a:r>
            <a:r>
              <a:rPr lang="en-US" dirty="0"/>
              <a:t> Singh. All rights reserved.</a:t>
            </a:r>
          </a:p>
        </p:txBody>
      </p:sp>
      <p:pic>
        <p:nvPicPr>
          <p:cNvPr id="9" name="Picture 8" descr="A black background with a black square&#10;&#10;AI-generated content may be incorrect.">
            <a:hlinkClick r:id="rId13"/>
            <a:extLst>
              <a:ext uri="{FF2B5EF4-FFF2-40B4-BE49-F238E27FC236}">
                <a16:creationId xmlns:a16="http://schemas.microsoft.com/office/drawing/2014/main" id="{74919E8D-810F-B061-F54F-8E29715757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19" y="3155668"/>
            <a:ext cx="2927592" cy="1323003"/>
          </a:xfrm>
          <a:prstGeom prst="rect">
            <a:avLst/>
          </a:prstGeom>
        </p:spPr>
      </p:pic>
      <p:pic>
        <p:nvPicPr>
          <p:cNvPr id="13" name="Picture 12" descr="A logo on a black background&#10;&#10;AI-generated content may be incorrect.">
            <a:hlinkClick r:id="rId15"/>
            <a:extLst>
              <a:ext uri="{FF2B5EF4-FFF2-40B4-BE49-F238E27FC236}">
                <a16:creationId xmlns:a16="http://schemas.microsoft.com/office/drawing/2014/main" id="{3EE07A01-9A08-B982-7D8D-9A6B39D381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111" y="2813256"/>
            <a:ext cx="4676775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C8B3AC-AAED-D0A0-E9C0-72E21D74F8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150" y="4478671"/>
            <a:ext cx="918451" cy="91845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5DA4B-9EBE-A014-3947-4FC90E3339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320194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8" grpId="0"/>
      <p:bldP spid="550" grpId="0"/>
      <p:bldP spid="552" grpId="0"/>
      <p:bldP spid="554" grpId="0"/>
      <p:bldP spid="570" grpId="0"/>
      <p:bldP spid="5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C8B8-3565-746E-67A2-A9C7FBCD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CD5C06B9-CDCD-5047-D923-6FC717921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88448" y="7403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BF43E46B-8C02-87FD-E3D3-EF02BAEAD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38EED05A-0E75-BF80-7CB6-152BE4261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8C0DBE87-EE1C-2DA4-6B53-FC14129376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5637C0CE-D511-B5A2-A9A2-119CC6A59651}"/>
              </a:ext>
            </a:extLst>
          </p:cNvPr>
          <p:cNvSpPr txBox="1"/>
          <p:nvPr/>
        </p:nvSpPr>
        <p:spPr>
          <a:xfrm>
            <a:off x="338204" y="990600"/>
            <a:ext cx="5824620" cy="67710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Certification Preparation </a:t>
            </a:r>
          </a:p>
        </p:txBody>
      </p:sp>
      <p:sp>
        <p:nvSpPr>
          <p:cNvPr id="771" name="Click here to edit subtitle-491">
            <a:extLst>
              <a:ext uri="{FF2B5EF4-FFF2-40B4-BE49-F238E27FC236}">
                <a16:creationId xmlns:a16="http://schemas.microsoft.com/office/drawing/2014/main" id="{AD6C6685-B904-C8B7-0881-10C730EC9465}"/>
              </a:ext>
            </a:extLst>
          </p:cNvPr>
          <p:cNvSpPr txBox="1"/>
          <p:nvPr/>
        </p:nvSpPr>
        <p:spPr>
          <a:xfrm>
            <a:off x="338204" y="1715333"/>
            <a:ext cx="5656196" cy="15591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Follow the links and prepare for the Certification. If you need any help or have additional questions, I am happy to assist you on your Certification  preparation journey </a:t>
            </a:r>
          </a:p>
        </p:txBody>
      </p:sp>
      <p:sp>
        <p:nvSpPr>
          <p:cNvPr id="773" name="Click here to edit label-416">
            <a:extLst>
              <a:ext uri="{FF2B5EF4-FFF2-40B4-BE49-F238E27FC236}">
                <a16:creationId xmlns:a16="http://schemas.microsoft.com/office/drawing/2014/main" id="{46FB03A1-3BAE-B96D-3778-13D79F29F7D6}"/>
              </a:ext>
            </a:extLst>
          </p:cNvPr>
          <p:cNvSpPr txBox="1"/>
          <p:nvPr/>
        </p:nvSpPr>
        <p:spPr>
          <a:xfrm>
            <a:off x="685800" y="647700"/>
            <a:ext cx="50006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INSIGHTS</a:t>
            </a:r>
          </a:p>
        </p:txBody>
      </p:sp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FC88940E-AC9E-1052-1F1E-CAEF9800B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57" y="8476280"/>
            <a:ext cx="1852136" cy="691116"/>
          </a:xfrm>
          <a:prstGeom prst="rect">
            <a:avLst/>
          </a:prstGeom>
        </p:spPr>
      </p:pic>
      <p:pic>
        <p:nvPicPr>
          <p:cNvPr id="37" name="Picture 36">
            <a:hlinkClick r:id="rId8"/>
            <a:extLst>
              <a:ext uri="{FF2B5EF4-FFF2-40B4-BE49-F238E27FC236}">
                <a16:creationId xmlns:a16="http://schemas.microsoft.com/office/drawing/2014/main" id="{5F6458F9-DCB4-F660-29C3-5B601CC95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663" y="9591180"/>
            <a:ext cx="1933029" cy="553999"/>
          </a:xfrm>
          <a:prstGeom prst="rect">
            <a:avLst/>
          </a:prstGeom>
        </p:spPr>
      </p:pic>
      <p:pic>
        <p:nvPicPr>
          <p:cNvPr id="5" name="Picture 4" descr="A blue logo with two black eyes&#10;&#10;AI-generated content may be incorrect.">
            <a:hlinkClick r:id="rId10"/>
            <a:extLst>
              <a:ext uri="{FF2B5EF4-FFF2-40B4-BE49-F238E27FC236}">
                <a16:creationId xmlns:a16="http://schemas.microsoft.com/office/drawing/2014/main" id="{0D826995-01D7-D91E-D5CD-7BB9981D2A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15" y="6516959"/>
            <a:ext cx="1596481" cy="1596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199BB7-474F-8329-6BF7-E5243D44C898}"/>
              </a:ext>
            </a:extLst>
          </p:cNvPr>
          <p:cNvSpPr txBox="1"/>
          <p:nvPr/>
        </p:nvSpPr>
        <p:spPr>
          <a:xfrm>
            <a:off x="45202" y="6859661"/>
            <a:ext cx="315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Let's connect on Discord for clearing doubts and getting help with Certification.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A7082-A20D-93B2-53B6-2D638A572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52" y="6864540"/>
            <a:ext cx="918451" cy="9184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B0DB75-45EE-64BB-8898-08E07C6609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567" y="1424054"/>
            <a:ext cx="918451" cy="1070851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hlinkClick r:id="rId13"/>
            <a:extLst>
              <a:ext uri="{FF2B5EF4-FFF2-40B4-BE49-F238E27FC236}">
                <a16:creationId xmlns:a16="http://schemas.microsoft.com/office/drawing/2014/main" id="{AC3AB2E5-47D2-CE93-5E9B-E20EF3174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8558084"/>
            <a:ext cx="1596481" cy="702647"/>
          </a:xfrm>
          <a:prstGeom prst="rect">
            <a:avLst/>
          </a:prstGeom>
        </p:spPr>
      </p:pic>
      <p:pic>
        <p:nvPicPr>
          <p:cNvPr id="38" name="Picture 37" descr="A logo on a black background&#10;&#10;AI-generated content may be incorrect.">
            <a:hlinkClick r:id="rId15"/>
            <a:extLst>
              <a:ext uri="{FF2B5EF4-FFF2-40B4-BE49-F238E27FC236}">
                <a16:creationId xmlns:a16="http://schemas.microsoft.com/office/drawing/2014/main" id="{A42BD576-8E38-8460-68F8-7B30D7A9B0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9496866"/>
            <a:ext cx="1596481" cy="553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554E0E-51FF-2F9C-477B-8CE0372B3A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27" y="3322103"/>
            <a:ext cx="3289769" cy="3289769"/>
          </a:xfrm>
          <a:prstGeom prst="rect">
            <a:avLst/>
          </a:prstGeom>
        </p:spPr>
      </p:pic>
      <p:sp>
        <p:nvSpPr>
          <p:cNvPr id="4" name="Rectangle: Rounded Corners 3">
            <a:hlinkClick r:id="rId18"/>
            <a:extLst>
              <a:ext uri="{FF2B5EF4-FFF2-40B4-BE49-F238E27FC236}">
                <a16:creationId xmlns:a16="http://schemas.microsoft.com/office/drawing/2014/main" id="{69D201C1-9513-619F-DAEF-F0D9822A8B6E}"/>
              </a:ext>
            </a:extLst>
          </p:cNvPr>
          <p:cNvSpPr/>
          <p:nvPr/>
        </p:nvSpPr>
        <p:spPr>
          <a:xfrm>
            <a:off x="7138465" y="793728"/>
            <a:ext cx="3773109" cy="87398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Tableau Desktop Specialist</a:t>
            </a:r>
          </a:p>
        </p:txBody>
      </p:sp>
      <p:sp>
        <p:nvSpPr>
          <p:cNvPr id="7" name="Rectangle: Rounded Corners 6">
            <a:hlinkClick r:id="rId19"/>
            <a:extLst>
              <a:ext uri="{FF2B5EF4-FFF2-40B4-BE49-F238E27FC236}">
                <a16:creationId xmlns:a16="http://schemas.microsoft.com/office/drawing/2014/main" id="{4817D88E-4361-338F-B575-18217F68D85E}"/>
              </a:ext>
            </a:extLst>
          </p:cNvPr>
          <p:cNvSpPr/>
          <p:nvPr/>
        </p:nvSpPr>
        <p:spPr>
          <a:xfrm>
            <a:off x="13128548" y="753308"/>
            <a:ext cx="4011543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BI Data Analyst-PL300</a:t>
            </a:r>
          </a:p>
        </p:txBody>
      </p:sp>
      <p:sp>
        <p:nvSpPr>
          <p:cNvPr id="9" name="Rectangle: Rounded Corners 8">
            <a:hlinkClick r:id="rId20"/>
            <a:extLst>
              <a:ext uri="{FF2B5EF4-FFF2-40B4-BE49-F238E27FC236}">
                <a16:creationId xmlns:a16="http://schemas.microsoft.com/office/drawing/2014/main" id="{EA9CD4F9-A618-762D-4428-83E80BDE765F}"/>
              </a:ext>
            </a:extLst>
          </p:cNvPr>
          <p:cNvSpPr/>
          <p:nvPr/>
        </p:nvSpPr>
        <p:spPr>
          <a:xfrm>
            <a:off x="7138465" y="2057914"/>
            <a:ext cx="3834175" cy="8739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Microsoft Fabric DP-600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EB042-C01C-93B1-F557-F9C62030674A}"/>
              </a:ext>
            </a:extLst>
          </p:cNvPr>
          <p:cNvSpPr txBox="1"/>
          <p:nvPr/>
        </p:nvSpPr>
        <p:spPr>
          <a:xfrm>
            <a:off x="6667501" y="3595793"/>
            <a:ext cx="11277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PL-300</a:t>
            </a:r>
          </a:p>
          <a:p>
            <a:r>
              <a:rPr lang="en-US" dirty="0"/>
              <a:t>👉</a:t>
            </a:r>
            <a:r>
              <a:rPr lang="en-US" u="sng" dirty="0"/>
              <a:t>https://www.udemy.com/course/pl-300-power-bi-ultimate-guide/?couponCode=6004E01A5D5421FED9D5</a:t>
            </a:r>
          </a:p>
          <a:p>
            <a:endParaRPr lang="en-US" u="sng" dirty="0"/>
          </a:p>
          <a:p>
            <a:r>
              <a:rPr lang="en-US" u="sng" dirty="0" err="1"/>
              <a:t>Coupan</a:t>
            </a:r>
            <a:r>
              <a:rPr lang="en-US" u="sng" dirty="0"/>
              <a:t> code-6004E01A5D5421FED9D5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6EDD6-4AD4-9AB2-0339-A10DB77B867D}"/>
              </a:ext>
            </a:extLst>
          </p:cNvPr>
          <p:cNvSpPr txBox="1"/>
          <p:nvPr/>
        </p:nvSpPr>
        <p:spPr>
          <a:xfrm>
            <a:off x="6581880" y="4891854"/>
            <a:ext cx="102393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DP-600</a:t>
            </a:r>
          </a:p>
          <a:p>
            <a:r>
              <a:rPr lang="en-US" dirty="0"/>
              <a:t>👉</a:t>
            </a:r>
            <a:r>
              <a:rPr lang="en-US" u="sng" dirty="0"/>
              <a:t>https://www.udemy.com/course/dp-600-microsoft-fabric-analytics-engineer-4-practice-test/?couponCode=E7619B9F97211C88A49D</a:t>
            </a:r>
          </a:p>
          <a:p>
            <a:endParaRPr lang="en-US" u="sng" dirty="0"/>
          </a:p>
          <a:p>
            <a:r>
              <a:rPr lang="en-US" u="sng" dirty="0" err="1"/>
              <a:t>Coupan</a:t>
            </a:r>
            <a:r>
              <a:rPr lang="en-US" u="sng" dirty="0"/>
              <a:t> Code-E7619B9F97211C88A49D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C31BC-FABB-6BA9-4F41-7DB1C14DE873}"/>
              </a:ext>
            </a:extLst>
          </p:cNvPr>
          <p:cNvSpPr txBox="1"/>
          <p:nvPr/>
        </p:nvSpPr>
        <p:spPr>
          <a:xfrm>
            <a:off x="6666800" y="6674903"/>
            <a:ext cx="919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Tableau Desktop Specialist</a:t>
            </a:r>
          </a:p>
          <a:p>
            <a:r>
              <a:rPr lang="en-US" dirty="0"/>
              <a:t>👉</a:t>
            </a:r>
            <a:r>
              <a:rPr lang="en-US" u="sng" dirty="0"/>
              <a:t>https://www.udemy.com/course/tableau-desktop-specialist-practice-test-april-2024/?couponCode=0B7AD46593F0C88F3752</a:t>
            </a:r>
          </a:p>
          <a:p>
            <a:endParaRPr lang="en-US" u="sng" dirty="0"/>
          </a:p>
          <a:p>
            <a:r>
              <a:rPr lang="en-US" u="sng" dirty="0" err="1"/>
              <a:t>Coupan</a:t>
            </a:r>
            <a:r>
              <a:rPr lang="en-US" u="sng" dirty="0"/>
              <a:t> Code- 0B7AD46593F0C88F3752</a:t>
            </a:r>
          </a:p>
          <a:p>
            <a:endParaRPr lang="en-US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4E7E9A-0B51-E269-5C07-8EC3A6876307}"/>
              </a:ext>
            </a:extLst>
          </p:cNvPr>
          <p:cNvSpPr txBox="1"/>
          <p:nvPr/>
        </p:nvSpPr>
        <p:spPr>
          <a:xfrm>
            <a:off x="6627999" y="8727442"/>
            <a:ext cx="11456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We would truly appreciate it if you could take a moment to </a:t>
            </a:r>
            <a:r>
              <a:rPr lang="en-US" b="1" dirty="0"/>
              <a:t>rate the test</a:t>
            </a:r>
            <a:r>
              <a:rPr lang="en-US" dirty="0"/>
              <a:t> and share your feedback. Your support helps us improve and continue creating quality content.</a:t>
            </a:r>
          </a:p>
          <a:p>
            <a:pPr>
              <a:buNone/>
            </a:pPr>
            <a:r>
              <a:rPr lang="en-US" b="1" dirty="0"/>
              <a:t>Thank you for your time and participation!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F3E7C8-60A9-8885-E999-939B802CC00A}"/>
              </a:ext>
            </a:extLst>
          </p:cNvPr>
          <p:cNvSpPr txBox="1"/>
          <p:nvPr/>
        </p:nvSpPr>
        <p:spPr>
          <a:xfrm>
            <a:off x="6627999" y="3214087"/>
            <a:ext cx="923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You can access the test for </a:t>
            </a:r>
            <a:r>
              <a:rPr lang="en-US" b="1" dirty="0"/>
              <a:t>free</a:t>
            </a:r>
            <a:r>
              <a:rPr lang="en-US" dirty="0"/>
              <a:t> using the link below—no charges or sign-ups required.</a:t>
            </a:r>
          </a:p>
        </p:txBody>
      </p:sp>
    </p:spTree>
    <p:extLst>
      <p:ext uri="{BB962C8B-B14F-4D97-AF65-F5344CB8AC3E}">
        <p14:creationId xmlns:p14="http://schemas.microsoft.com/office/powerpoint/2010/main" val="352588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4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47" grpId="0"/>
      <p:bldP spid="749" grpId="0"/>
      <p:bldP spid="769" grpId="0"/>
      <p:bldP spid="771" grpId="0"/>
      <p:bldP spid="7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60531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9D730FB-D099-412A-99A7-40B0614AAB0B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F734941-018C-4491-96EE-07E2821B2F4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23812" y="1822037"/>
            <a:ext cx="18288000" cy="10287000"/>
          </a:xfrm>
          <a:prstGeom prst="rect">
            <a:avLst/>
          </a:prstGeom>
        </p:spPr>
      </p:pic>
      <p:pic>
        <p:nvPicPr>
          <p:cNvPr id="570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6D7D6EF2-99E6-4EC8-9A1F-E87367700575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1159395" y="6771227"/>
            <a:ext cx="388620" cy="388620"/>
          </a:xfrm>
          <a:prstGeom prst="rect">
            <a:avLst/>
          </a:prstGeom>
        </p:spPr>
      </p:pic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724963"/>
            <a:ext cx="169640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Always Stay in Touch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86B4CB-6509-4FDA-823D-8FB5C200B48D}"/>
              </a:ext>
            </a:extLst>
          </p:cNvPr>
          <p:cNvSpPr/>
          <p:nvPr/>
        </p:nvSpPr>
        <p:spPr>
          <a:xfrm>
            <a:off x="2263142" y="2188875"/>
            <a:ext cx="13761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Coming together is a beginning, staying together is progress, and working together is success.</a:t>
            </a:r>
          </a:p>
        </p:txBody>
      </p:sp>
      <p:pic>
        <p:nvPicPr>
          <p:cNvPr id="31" name="Picture 30">
            <a:hlinkClick r:id="rId9"/>
            <a:extLst>
              <a:ext uri="{FF2B5EF4-FFF2-40B4-BE49-F238E27FC236}">
                <a16:creationId xmlns:a16="http://schemas.microsoft.com/office/drawing/2014/main" id="{306C4AAE-E83D-4FB9-AFD6-D27FEDD2C2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548" y="3185445"/>
            <a:ext cx="4047436" cy="1163485"/>
          </a:xfrm>
          <a:prstGeom prst="rect">
            <a:avLst/>
          </a:prstGeom>
        </p:spPr>
      </p:pic>
      <p:pic>
        <p:nvPicPr>
          <p:cNvPr id="33" name="Picture 32">
            <a:hlinkClick r:id="rId11"/>
            <a:extLst>
              <a:ext uri="{FF2B5EF4-FFF2-40B4-BE49-F238E27FC236}">
                <a16:creationId xmlns:a16="http://schemas.microsoft.com/office/drawing/2014/main" id="{4F03EE01-6339-4F69-9F53-BA9D605459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8643" y="3161295"/>
            <a:ext cx="3034891" cy="12117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BE9F6E-7FB0-4E72-94B1-4DF71607B8D8}"/>
              </a:ext>
            </a:extLst>
          </p:cNvPr>
          <p:cNvSpPr/>
          <p:nvPr/>
        </p:nvSpPr>
        <p:spPr>
          <a:xfrm>
            <a:off x="235644" y="9772650"/>
            <a:ext cx="435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© 2025 </a:t>
            </a:r>
            <a:r>
              <a:rPr lang="en-US" dirty="0" err="1"/>
              <a:t>Mahendra</a:t>
            </a:r>
            <a:r>
              <a:rPr lang="en-US" dirty="0"/>
              <a:t> Singh. All rights reserved.</a:t>
            </a:r>
          </a:p>
        </p:txBody>
      </p:sp>
      <p:pic>
        <p:nvPicPr>
          <p:cNvPr id="9" name="Picture 8" descr="A black background with a black square&#10;&#10;AI-generated content may be incorrect.">
            <a:hlinkClick r:id="rId13"/>
            <a:extLst>
              <a:ext uri="{FF2B5EF4-FFF2-40B4-BE49-F238E27FC236}">
                <a16:creationId xmlns:a16="http://schemas.microsoft.com/office/drawing/2014/main" id="{22A2A157-200F-2004-D2D5-ED113CC3F4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19" y="3155668"/>
            <a:ext cx="2927592" cy="1323003"/>
          </a:xfrm>
          <a:prstGeom prst="rect">
            <a:avLst/>
          </a:prstGeom>
        </p:spPr>
      </p:pic>
      <p:pic>
        <p:nvPicPr>
          <p:cNvPr id="13" name="Picture 12" descr="A logo on a black background&#10;&#10;AI-generated content may be incorrect.">
            <a:hlinkClick r:id="rId15"/>
            <a:extLst>
              <a:ext uri="{FF2B5EF4-FFF2-40B4-BE49-F238E27FC236}">
                <a16:creationId xmlns:a16="http://schemas.microsoft.com/office/drawing/2014/main" id="{B99026E7-C645-8EDF-A61E-04F5A76719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111" y="2813256"/>
            <a:ext cx="4676775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0A0BB5-917E-CBEA-6DA7-A66765148E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150" y="4478671"/>
            <a:ext cx="918451" cy="9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8" grpId="0"/>
      <p:bldP spid="550" grpId="0"/>
      <p:bldP spid="552" grpId="0"/>
      <p:bldP spid="554" grpId="0"/>
      <p:bldP spid="570" grpId="0"/>
      <p:bldP spid="5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690" y="0"/>
            <a:ext cx="10239375" cy="10287000"/>
          </a:xfrm>
          <a:prstGeom prst="rect">
            <a:avLst/>
          </a:prstGeom>
        </p:spPr>
      </p:pic>
      <p:pic>
        <p:nvPicPr>
          <p:cNvPr id="32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D447D3F8-93D1-453B-83F5-75E1A01F88BF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D28C7F6-BB24-4A95-BEB7-42B481537082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2514600"/>
            <a:ext cx="2943225" cy="7067550"/>
          </a:xfrm>
          <a:prstGeom prst="rect">
            <a:avLst/>
          </a:prstGeom>
        </p:spPr>
      </p:pic>
      <p:sp>
        <p:nvSpPr>
          <p:cNvPr id="33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34123" y="2989209"/>
            <a:ext cx="2381250" cy="706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Data Preparation (Excel Dashboard)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3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9161" y="4299186"/>
            <a:ext cx="2849648" cy="4127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Utilize the provided Excel data to create an initial dashboard.</a:t>
            </a:r>
          </a:p>
          <a:p>
            <a:pPr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Perform basic data cleaning and transformation.</a:t>
            </a: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Identify key metrics (KPIs) and define data visualization requirements.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4541519" y="2500769"/>
            <a:ext cx="2943225" cy="7067550"/>
          </a:xfrm>
          <a:prstGeom prst="rect">
            <a:avLst/>
          </a:prstGeom>
        </p:spPr>
      </p:pic>
      <p:sp>
        <p:nvSpPr>
          <p:cNvPr id="34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743450" y="2940667"/>
            <a:ext cx="2381250" cy="706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SQL Integration (Database Setup)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4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603550" y="4299186"/>
            <a:ext cx="278484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Load the cleaned Excel files into a SQL database under a well-structured schema.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Normalize the data to maintain integrity and avoid redundancy.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Establish primary and foreign key relationships to ensure referential integrity.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4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7673131" y="2514600"/>
            <a:ext cx="2943225" cy="7067550"/>
          </a:xfrm>
          <a:prstGeom prst="rect">
            <a:avLst/>
          </a:prstGeom>
        </p:spPr>
      </p:pic>
      <p:pic>
        <p:nvPicPr>
          <p:cNvPr id="3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797804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5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12773" y="2989209"/>
            <a:ext cx="2381250" cy="107792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BI Tool Connection (Data Modeling)</a:t>
            </a:r>
          </a:p>
          <a:p>
            <a:pPr algn="ctr">
              <a:lnSpc>
                <a:spcPts val="2862"/>
              </a:lnSpc>
            </a:pP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5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61956" y="4301945"/>
            <a:ext cx="285424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Connect the SQL database to Tableau and Power BI.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Build a comprehensive data model with necessary joins and relationships.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Optimize the model for performance by indexing and aggregating data where required.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0804922" y="2514600"/>
            <a:ext cx="2943225" cy="7067550"/>
          </a:xfrm>
          <a:prstGeom prst="rect">
            <a:avLst/>
          </a:prstGeom>
        </p:spPr>
      </p:pic>
      <p:sp>
        <p:nvSpPr>
          <p:cNvPr id="360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09865" y="3023776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Dashboard Development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62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906888" y="4301945"/>
            <a:ext cx="263275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Design interactive dashboards in Tableau and Power BI.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Ensure a user-friendly interface with filters, drill-throughs, and tooltips.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Incorporate advanced analytics, such as trend analysis and forecasting.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13936866" y="2514600"/>
            <a:ext cx="2943225" cy="7067550"/>
          </a:xfrm>
          <a:prstGeom prst="rect">
            <a:avLst/>
          </a:prstGeom>
        </p:spPr>
      </p:pic>
      <p:pic>
        <p:nvPicPr>
          <p:cNvPr id="3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24168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70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74032" y="3056235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Quality Assurance (QA &amp; Validation)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72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101591" y="4342540"/>
            <a:ext cx="2553691" cy="481952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Compare database records with dashboard visuals to ensure data accuracy.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Perform end-to-end testing of calculations and relationships.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Validate against business requirements and make necessary improvements.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374" name="Click here to edit title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Steps for </a:t>
            </a:r>
            <a:r>
              <a:rPr lang="en-US" sz="4200" spc="-84" dirty="0">
                <a:solidFill>
                  <a:srgbClr val="FF0000"/>
                </a:solidFill>
                <a:latin typeface="IBM Plex Serif SemiBold" panose="00000700000000000000" pitchFamily="2" charset="0"/>
              </a:rPr>
              <a:t>Stock</a:t>
            </a: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Market Data Analytics</a:t>
            </a:r>
          </a:p>
        </p:txBody>
      </p:sp>
      <p:sp>
        <p:nvSpPr>
          <p:cNvPr id="376" name="Click here to edit label-48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PRESENTATION TOOLS</a:t>
            </a:r>
          </a:p>
        </p:txBody>
      </p:sp>
      <p:sp>
        <p:nvSpPr>
          <p:cNvPr id="378" name="Click here to edit subtitle-42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Step-by-Step Workflow for Capstone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FA07B-D3F7-7D12-45AE-2E7B9531CF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931" y="106447"/>
            <a:ext cx="2528738" cy="7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5166 L 0 -1.1302807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44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49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5166 L -1.6212464E-06 -1.1302807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59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64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6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5166 L 1.9391377E-06 -1.1302807E-06 E" pathEditMode="relative" ptsTypes="">
                                      <p:cBhvr>
                                        <p:cTn id="74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79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84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8612 L 3.1789145E-07 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94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9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104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8612 L -1.2715658E-06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14" dur="6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6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6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24" dur="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8" grpId="0"/>
      <p:bldP spid="320" grpId="0"/>
      <p:bldP spid="322" grpId="0"/>
      <p:bldP spid="324" grpId="0"/>
      <p:bldP spid="330" grpId="0"/>
      <p:bldP spid="332" grpId="0"/>
      <p:bldP spid="334" grpId="0"/>
      <p:bldP spid="340" grpId="0"/>
      <p:bldP spid="342" grpId="0"/>
      <p:bldP spid="344" grpId="0"/>
      <p:bldP spid="346" grpId="0"/>
      <p:bldP spid="350" grpId="0"/>
      <p:bldP spid="352" grpId="0"/>
      <p:bldP spid="354" grpId="0"/>
      <p:bldP spid="360" grpId="0"/>
      <p:bldP spid="362" grpId="0"/>
      <p:bldP spid="364" grpId="0"/>
      <p:bldP spid="366" grpId="0"/>
      <p:bldP spid="370" grpId="0"/>
      <p:bldP spid="372" grpId="0"/>
      <p:bldP spid="374" grpId="0"/>
      <p:bldP spid="376" grpId="0"/>
      <p:bldP spid="3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7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82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DD7CF55-E0E7-4D33-B9AB-F600C352409A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784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4B5DEC8-37AC-4A67-AC82-5FF9E1DE54F7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7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2857500"/>
            <a:ext cx="5029200" cy="3124200"/>
          </a:xfrm>
          <a:prstGeom prst="rect">
            <a:avLst/>
          </a:prstGeom>
        </p:spPr>
      </p:pic>
      <p:sp>
        <p:nvSpPr>
          <p:cNvPr id="78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63017" y="3224918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Attendance</a:t>
            </a:r>
          </a:p>
        </p:txBody>
      </p:sp>
      <p:sp>
        <p:nvSpPr>
          <p:cNvPr id="79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14500" y="3745013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Attendance is mandatory for all participants.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Missing more than two meetings will result in your removal from the project.</a:t>
            </a:r>
          </a:p>
          <a:p>
            <a:pPr algn="ctr">
              <a:lnSpc>
                <a:spcPts val="2736"/>
              </a:lnSpc>
            </a:pP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9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6629400" y="2857500"/>
            <a:ext cx="5029200" cy="3124200"/>
          </a:xfrm>
          <a:prstGeom prst="rect">
            <a:avLst/>
          </a:prstGeom>
        </p:spPr>
      </p:pic>
      <p:sp>
        <p:nvSpPr>
          <p:cNvPr id="79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3248201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Team Contribution Monitoring</a:t>
            </a:r>
          </a:p>
        </p:txBody>
      </p:sp>
      <p:sp>
        <p:nvSpPr>
          <p:cNvPr id="79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10387" y="3761832"/>
            <a:ext cx="4467225" cy="204953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All team members must actively contribute to the project.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If any team member is not contributing, it is mandatory to inform the management regularly via call, WhatsApp, email, or during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weekly review meetings</a:t>
            </a:r>
            <a:endParaRPr lang="en-US" sz="1800" b="1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49100" y="2857500"/>
            <a:ext cx="5029200" cy="3124200"/>
          </a:xfrm>
          <a:prstGeom prst="rect">
            <a:avLst/>
          </a:prstGeom>
        </p:spPr>
      </p:pic>
      <p:sp>
        <p:nvSpPr>
          <p:cNvPr id="80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06463" y="3196659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Active Participation Requirement</a:t>
            </a:r>
          </a:p>
        </p:txBody>
      </p:sp>
      <p:sp>
        <p:nvSpPr>
          <p:cNvPr id="80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30087" y="3694902"/>
            <a:ext cx="4467225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Merely attending meetings without making active contributions will lead to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removal from the project.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Active involvement with your group is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essential</a:t>
            </a: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 for continued participation.</a:t>
            </a:r>
          </a:p>
        </p:txBody>
      </p:sp>
      <p:pic>
        <p:nvPicPr>
          <p:cNvPr id="8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09700" y="6172200"/>
            <a:ext cx="5029200" cy="3124200"/>
          </a:xfrm>
          <a:prstGeom prst="rect">
            <a:avLst/>
          </a:prstGeom>
        </p:spPr>
      </p:pic>
      <p:sp>
        <p:nvSpPr>
          <p:cNvPr id="806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89795" y="6455055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Tool-Specific Contributions</a:t>
            </a:r>
          </a:p>
        </p:txBody>
      </p:sp>
      <p:sp>
        <p:nvSpPr>
          <p:cNvPr id="808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8267" y="6816021"/>
            <a:ext cx="4467225" cy="239578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As participants in the Data Analyst/Business Analyst track, you are required to contribute to all key tools, including:</a:t>
            </a:r>
          </a:p>
          <a:p>
            <a:pPr algn="ctr">
              <a:lnSpc>
                <a:spcPts val="2736"/>
              </a:lnSpc>
            </a:pP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Excel, Tableau, SQL, Power BI,</a:t>
            </a:r>
          </a:p>
          <a:p>
            <a:pPr algn="ctr">
              <a:lnSpc>
                <a:spcPts val="2736"/>
              </a:lnSpc>
            </a:pP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PPT Presentations</a:t>
            </a:r>
          </a:p>
          <a:p>
            <a:pPr algn="ctr"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Failure to contribute to even a single tool may result in your removal from the project.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8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6629400" y="6172200"/>
            <a:ext cx="5029200" cy="3124200"/>
          </a:xfrm>
          <a:prstGeom prst="rect">
            <a:avLst/>
          </a:prstGeom>
        </p:spPr>
      </p:pic>
      <p:sp>
        <p:nvSpPr>
          <p:cNvPr id="812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6455055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Weekly Review Presentations</a:t>
            </a:r>
          </a:p>
        </p:txBody>
      </p:sp>
      <p:sp>
        <p:nvSpPr>
          <p:cNvPr id="814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6988854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Each group must present their project progress during weekly review meetings.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Consistent updates and well-prepared presentations are expected from all teams.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16" name="Click here to edit title-45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Participant Guidelines</a:t>
            </a:r>
          </a:p>
        </p:txBody>
      </p:sp>
      <p:sp>
        <p:nvSpPr>
          <p:cNvPr id="818" name="Click here to edit label-43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b="1" spc="180" dirty="0">
                <a:solidFill>
                  <a:srgbClr val="FF0000"/>
                </a:solidFill>
                <a:latin typeface="IBM Plex Sans" panose="00000700000000000000" pitchFamily="2" charset="0"/>
              </a:rPr>
              <a:t> Stock 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Market Analytics Project 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20" name="Click here to edit sub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Empowering Communication through Data Analytics</a:t>
            </a:r>
          </a:p>
        </p:txBody>
      </p:sp>
      <p:pic>
        <p:nvPicPr>
          <p:cNvPr id="25" name="Rect">
            <a:extLst>
              <a:ext uri="{FF2B5EF4-FFF2-40B4-BE49-F238E27FC236}">
                <a16:creationId xmlns:a16="http://schemas.microsoft.com/office/drawing/2014/main" id="{24C35763-97C0-41DD-97C3-3F9774F36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96725" y="6181725"/>
            <a:ext cx="5029200" cy="3124200"/>
          </a:xfrm>
          <a:prstGeom prst="rect">
            <a:avLst/>
          </a:prstGeom>
        </p:spPr>
      </p:pic>
      <p:sp>
        <p:nvSpPr>
          <p:cNvPr id="26" name="Primary Heading-4">
            <a:extLst>
              <a:ext uri="{FF2B5EF4-FFF2-40B4-BE49-F238E27FC236}">
                <a16:creationId xmlns:a16="http://schemas.microsoft.com/office/drawing/2014/main" id="{6F38ABF0-BC7E-48A3-8075-0F8620EBB7D6}"/>
              </a:ext>
            </a:extLst>
          </p:cNvPr>
          <p:cNvSpPr txBox="1"/>
          <p:nvPr/>
        </p:nvSpPr>
        <p:spPr>
          <a:xfrm>
            <a:off x="12070222" y="6425481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Meeting Attendance Name</a:t>
            </a:r>
          </a:p>
        </p:txBody>
      </p:sp>
      <p:sp>
        <p:nvSpPr>
          <p:cNvPr id="27" name="Description of a primary heading-4">
            <a:extLst>
              <a:ext uri="{FF2B5EF4-FFF2-40B4-BE49-F238E27FC236}">
                <a16:creationId xmlns:a16="http://schemas.microsoft.com/office/drawing/2014/main" id="{11D1FFFB-CADA-4832-A8EC-685DE760E437}"/>
              </a:ext>
            </a:extLst>
          </p:cNvPr>
          <p:cNvSpPr txBox="1"/>
          <p:nvPr/>
        </p:nvSpPr>
        <p:spPr>
          <a:xfrm>
            <a:off x="12070222" y="7013996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You must join all meetings using the same name you registered with at </a:t>
            </a:r>
            <a:r>
              <a:rPr lang="en-US" b="1" spc="-18" dirty="0" err="1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Excelr</a:t>
            </a: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Failure to inform us about this change will result in your attendance being marked as absent.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FEE259-160B-937D-34FC-53306A6F76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62" y="89698"/>
            <a:ext cx="2528738" cy="7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9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4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9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94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6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04" dur="6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6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09" dur="6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4" dur="6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780" grpId="0"/>
      <p:bldP spid="782" grpId="0"/>
      <p:bldP spid="784" grpId="0"/>
      <p:bldP spid="786" grpId="0"/>
      <p:bldP spid="788" grpId="0"/>
      <p:bldP spid="790" grpId="0"/>
      <p:bldP spid="792" grpId="0"/>
      <p:bldP spid="794" grpId="0"/>
      <p:bldP spid="796" grpId="0"/>
      <p:bldP spid="798" grpId="0"/>
      <p:bldP spid="800" grpId="0"/>
      <p:bldP spid="802" grpId="0"/>
      <p:bldP spid="804" grpId="0"/>
      <p:bldP spid="806" grpId="0"/>
      <p:bldP spid="808" grpId="0"/>
      <p:bldP spid="810" grpId="0"/>
      <p:bldP spid="812" grpId="0"/>
      <p:bldP spid="814" grpId="0"/>
      <p:bldP spid="816" grpId="0"/>
      <p:bldP spid="818" grpId="0"/>
      <p:bldP spid="820" grpId="0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7561CB67-202A-4D08-AFDA-635053AE068E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3417540"/>
            <a:ext cx="457200" cy="47625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39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064669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Active Contribution</a:t>
            </a:r>
          </a:p>
        </p:txBody>
      </p:sp>
      <p:sp>
        <p:nvSpPr>
          <p:cNvPr id="39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533204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Each team member should actively participate and engage with the team.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409700" y="5038130"/>
            <a:ext cx="457200" cy="476250"/>
          </a:xfrm>
          <a:prstGeom prst="rect">
            <a:avLst/>
          </a:prstGeom>
        </p:spPr>
      </p:pic>
      <p:sp>
        <p:nvSpPr>
          <p:cNvPr id="401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4685157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Timely Completion of Tasks</a:t>
            </a:r>
          </a:p>
        </p:txBody>
      </p:sp>
      <p:sp>
        <p:nvSpPr>
          <p:cNvPr id="40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5153596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Ensure that all assigned work is completed within the given deadlines.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409700" y="6658422"/>
            <a:ext cx="457200" cy="476250"/>
          </a:xfrm>
          <a:prstGeom prst="rect">
            <a:avLst/>
          </a:prstGeom>
        </p:spPr>
      </p:pic>
      <p:sp>
        <p:nvSpPr>
          <p:cNvPr id="409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67328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1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305550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Clear Communication</a:t>
            </a:r>
          </a:p>
        </p:txBody>
      </p:sp>
      <p:sp>
        <p:nvSpPr>
          <p:cNvPr id="41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774085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This platform utilizes AI technology to quickly transform ideas into captivating presentations.</a:t>
            </a:r>
          </a:p>
        </p:txBody>
      </p:sp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09700" y="8279011"/>
            <a:ext cx="457200" cy="476250"/>
          </a:xfrm>
          <a:prstGeom prst="rect">
            <a:avLst/>
          </a:prstGeom>
        </p:spPr>
      </p:pic>
      <p:sp>
        <p:nvSpPr>
          <p:cNvPr id="417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8353234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sp>
        <p:nvSpPr>
          <p:cNvPr id="41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7925943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Daily Team Connectivity</a:t>
            </a:r>
          </a:p>
        </p:txBody>
      </p:sp>
      <p:sp>
        <p:nvSpPr>
          <p:cNvPr id="421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8394478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Stay connected with the team on a daily basis to discuss progress and address any challenges.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9372600" y="3417540"/>
            <a:ext cx="457200" cy="476250"/>
          </a:xfrm>
          <a:prstGeom prst="rect">
            <a:avLst/>
          </a:prstGeom>
        </p:spPr>
      </p:pic>
      <p:sp>
        <p:nvSpPr>
          <p:cNvPr id="425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05</a:t>
            </a:r>
          </a:p>
        </p:txBody>
      </p:sp>
      <p:sp>
        <p:nvSpPr>
          <p:cNvPr id="427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064669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Sharing Insights</a:t>
            </a:r>
          </a:p>
        </p:txBody>
      </p:sp>
      <p:sp>
        <p:nvSpPr>
          <p:cNvPr id="429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533204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Provide your insights and suggestions to improve the overall work quality.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9372600" y="5038130"/>
            <a:ext cx="457200" cy="476250"/>
          </a:xfrm>
          <a:prstGeom prst="rect">
            <a:avLst/>
          </a:prstGeom>
        </p:spPr>
      </p:pic>
      <p:sp>
        <p:nvSpPr>
          <p:cNvPr id="433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06</a:t>
            </a:r>
          </a:p>
        </p:txBody>
      </p:sp>
      <p:sp>
        <p:nvSpPr>
          <p:cNvPr id="435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4685157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Collaboration Over Competition</a:t>
            </a:r>
          </a:p>
        </p:txBody>
      </p:sp>
      <p:sp>
        <p:nvSpPr>
          <p:cNvPr id="437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5153596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Work as a team, focusing on collective success rather than individual achievements.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9423952" y="6380182"/>
            <a:ext cx="457200" cy="476250"/>
          </a:xfrm>
          <a:prstGeom prst="rect">
            <a:avLst/>
          </a:prstGeom>
        </p:spPr>
      </p:pic>
      <p:sp>
        <p:nvSpPr>
          <p:cNvPr id="441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09677" y="644473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43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305550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Active Listening</a:t>
            </a:r>
          </a:p>
        </p:txBody>
      </p:sp>
      <p:sp>
        <p:nvSpPr>
          <p:cNvPr id="445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774085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founders envisioned a solution to save time while enhancing the quality of presentations.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Key Focus Areas for the Project Team</a:t>
            </a:r>
          </a:p>
        </p:txBody>
      </p:sp>
      <p:sp>
        <p:nvSpPr>
          <p:cNvPr id="449" name="Click here to edit label-47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TEAM</a:t>
            </a: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OVERVIEW</a:t>
            </a:r>
          </a:p>
        </p:txBody>
      </p:sp>
      <p:sp>
        <p:nvSpPr>
          <p:cNvPr id="451" name="Click here to edit subtitle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76405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As we continue working on our project, I would like to highlight a few key areas that we should focus on to ensure efficiency and success</a:t>
            </a:r>
          </a:p>
        </p:txBody>
      </p:sp>
      <p:sp>
        <p:nvSpPr>
          <p:cNvPr id="38" name="-6">
            <a:extLst>
              <a:ext uri="{FF2B5EF4-FFF2-40B4-BE49-F238E27FC236}">
                <a16:creationId xmlns:a16="http://schemas.microsoft.com/office/drawing/2014/main" id="{09AC798F-09DC-4707-BE1A-9C5B29F94719}"/>
              </a:ext>
            </a:extLst>
          </p:cNvPr>
          <p:cNvSpPr txBox="1"/>
          <p:nvPr/>
        </p:nvSpPr>
        <p:spPr>
          <a:xfrm>
            <a:off x="9702705" y="8121551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pic>
        <p:nvPicPr>
          <p:cNvPr id="39" name="Rect">
            <a:extLst>
              <a:ext uri="{FF2B5EF4-FFF2-40B4-BE49-F238E27FC236}">
                <a16:creationId xmlns:a16="http://schemas.microsoft.com/office/drawing/2014/main" id="{FE1E3E96-C5E4-40FD-A3A1-943AB36664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9464992" y="7786244"/>
            <a:ext cx="457200" cy="476250"/>
          </a:xfrm>
          <a:prstGeom prst="rect">
            <a:avLst/>
          </a:prstGeom>
        </p:spPr>
      </p:pic>
      <p:sp>
        <p:nvSpPr>
          <p:cNvPr id="40" name="-6">
            <a:extLst>
              <a:ext uri="{FF2B5EF4-FFF2-40B4-BE49-F238E27FC236}">
                <a16:creationId xmlns:a16="http://schemas.microsoft.com/office/drawing/2014/main" id="{F1C0F1B5-0512-4F7E-B8A8-697D3D13F989}"/>
              </a:ext>
            </a:extLst>
          </p:cNvPr>
          <p:cNvSpPr txBox="1"/>
          <p:nvPr/>
        </p:nvSpPr>
        <p:spPr>
          <a:xfrm>
            <a:off x="9636442" y="68852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1" name="-6">
            <a:extLst>
              <a:ext uri="{FF2B5EF4-FFF2-40B4-BE49-F238E27FC236}">
                <a16:creationId xmlns:a16="http://schemas.microsoft.com/office/drawing/2014/main" id="{35E74A67-50DB-4881-B9FE-747F739EA7BB}"/>
              </a:ext>
            </a:extLst>
          </p:cNvPr>
          <p:cNvSpPr txBox="1"/>
          <p:nvPr/>
        </p:nvSpPr>
        <p:spPr>
          <a:xfrm>
            <a:off x="9544050" y="7889309"/>
            <a:ext cx="285750" cy="28443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08</a:t>
            </a:r>
          </a:p>
        </p:txBody>
      </p:sp>
      <p:sp>
        <p:nvSpPr>
          <p:cNvPr id="42" name="Primary Heading-6">
            <a:extLst>
              <a:ext uri="{FF2B5EF4-FFF2-40B4-BE49-F238E27FC236}">
                <a16:creationId xmlns:a16="http://schemas.microsoft.com/office/drawing/2014/main" id="{E29125A8-7251-40DC-BC58-4903DF3E4DC4}"/>
              </a:ext>
            </a:extLst>
          </p:cNvPr>
          <p:cNvSpPr txBox="1"/>
          <p:nvPr/>
        </p:nvSpPr>
        <p:spPr>
          <a:xfrm>
            <a:off x="10159905" y="7815881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Recognizing Contributions</a:t>
            </a:r>
          </a:p>
        </p:txBody>
      </p:sp>
      <p:sp>
        <p:nvSpPr>
          <p:cNvPr id="43" name="Description of a primary heading-6">
            <a:extLst>
              <a:ext uri="{FF2B5EF4-FFF2-40B4-BE49-F238E27FC236}">
                <a16:creationId xmlns:a16="http://schemas.microsoft.com/office/drawing/2014/main" id="{5ED93EC0-3F6B-4790-8949-DDE5C794DF57}"/>
              </a:ext>
            </a:extLst>
          </p:cNvPr>
          <p:cNvSpPr txBox="1"/>
          <p:nvPr/>
        </p:nvSpPr>
        <p:spPr>
          <a:xfrm>
            <a:off x="10159905" y="8293542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Acknowledge and appreciate the efforts of your teammates to boost motivation and morale.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9AB016-4E95-FC71-29E7-6CC46F6E03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861" y="72066"/>
            <a:ext cx="2528738" cy="7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4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59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4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74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94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14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4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6212464E-06 0.046300367 L 1.6212464E-06 4.0690106E-06 E" pathEditMode="relative" ptsTypes="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139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4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9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54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59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64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69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6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74" dur="6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6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79" dur="6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2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1" grpId="0"/>
      <p:bldP spid="393" grpId="0"/>
      <p:bldP spid="395" grpId="0"/>
      <p:bldP spid="397" grpId="0"/>
      <p:bldP spid="399" grpId="0"/>
      <p:bldP spid="401" grpId="0"/>
      <p:bldP spid="403" grpId="0"/>
      <p:bldP spid="405" grpId="0"/>
      <p:bldP spid="407" grpId="0"/>
      <p:bldP spid="409" grpId="0"/>
      <p:bldP spid="411" grpId="0"/>
      <p:bldP spid="413" grpId="0"/>
      <p:bldP spid="415" grpId="0"/>
      <p:bldP spid="417" grpId="0"/>
      <p:bldP spid="419" grpId="0"/>
      <p:bldP spid="421" grpId="0"/>
      <p:bldP spid="423" grpId="0"/>
      <p:bldP spid="425" grpId="0"/>
      <p:bldP spid="427" grpId="0"/>
      <p:bldP spid="429" grpId="0"/>
      <p:bldP spid="431" grpId="0"/>
      <p:bldP spid="433" grpId="0"/>
      <p:bldP spid="435" grpId="0"/>
      <p:bldP spid="437" grpId="0"/>
      <p:bldP spid="439" grpId="0"/>
      <p:bldP spid="441" grpId="0"/>
      <p:bldP spid="443" grpId="0"/>
      <p:bldP spid="445" grpId="0"/>
      <p:bldP spid="447" grpId="0"/>
      <p:bldP spid="449" grpId="0"/>
      <p:bldP spid="451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7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2E72EA-C5F0-4DB8-B6ED-E46A1AE6294C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0"/>
            <a:ext cx="1009650" cy="1304925"/>
          </a:xfrm>
          <a:prstGeom prst="rect">
            <a:avLst/>
          </a:prstGeom>
        </p:spPr>
      </p:pic>
      <p:pic>
        <p:nvPicPr>
          <p:cNvPr id="8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173863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5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1377168" y="9144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7" name="layoutShapeInnerChild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5EA00644-136D-42FE-A656-2B0828DF0B4E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2363450" y="7305675"/>
            <a:ext cx="4095750" cy="2981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D38616-060F-47E6-A78F-09737C9BF391}"/>
              </a:ext>
            </a:extLst>
          </p:cNvPr>
          <p:cNvSpPr/>
          <p:nvPr/>
        </p:nvSpPr>
        <p:spPr>
          <a:xfrm>
            <a:off x="2041743" y="806524"/>
            <a:ext cx="6876790" cy="700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How Project Timeline Works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186F203-E7FF-44A0-AFEB-31AD3A2C26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2625866"/>
              </p:ext>
            </p:extLst>
          </p:nvPr>
        </p:nvGraphicFramePr>
        <p:xfrm>
          <a:off x="684657" y="2649225"/>
          <a:ext cx="9481617" cy="327558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3947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741326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716344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56559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Date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Time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Task Description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17-08-2025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09 AM – 10 AM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Project </a:t>
                      </a:r>
                      <a:r>
                        <a:rPr lang="en-IN" b="1" dirty="0"/>
                        <a:t>Kick-off </a:t>
                      </a:r>
                      <a:r>
                        <a:rPr lang="en-IN" dirty="0"/>
                        <a:t>Meeting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24-08-2025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09 AM – 10 PM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Excel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53604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31-08-2025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09 AM – 10 AM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Tableau/SQL/QA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07-08-2025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aseline="0" dirty="0"/>
                        <a:t>09 </a:t>
                      </a:r>
                      <a:r>
                        <a:rPr lang="en-IN" dirty="0"/>
                        <a:t>AM – 10 PM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Power</a:t>
                      </a:r>
                      <a:r>
                        <a:rPr lang="en-IN" b="1" baseline="0" dirty="0"/>
                        <a:t> BI/SQL/QA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14-08-2025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09 AM – 10</a:t>
                      </a:r>
                      <a:r>
                        <a:rPr lang="en-IN" baseline="0" dirty="0"/>
                        <a:t> </a:t>
                      </a:r>
                      <a:r>
                        <a:rPr lang="en-IN" dirty="0"/>
                        <a:t>PM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Final Presentation of the Project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5B114F-8F5D-5959-62B5-2FE8C3A122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262" y="0"/>
            <a:ext cx="2528738" cy="7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4" dur="12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19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24" dur="6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29" dur="12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" grpId="0"/>
      <p:bldP spid="827" grpId="0"/>
      <p:bldP spid="833" grpId="0"/>
      <p:bldP spid="835" grpId="0"/>
      <p:bldP spid="8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49435" y="806340"/>
            <a:ext cx="5715000" cy="5715000"/>
          </a:xfrm>
          <a:prstGeom prst="rect">
            <a:avLst/>
          </a:prstGeom>
        </p:spPr>
      </p:pic>
      <p:pic>
        <p:nvPicPr>
          <p:cNvPr id="5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80500" y="0"/>
            <a:ext cx="10239375" cy="10287000"/>
          </a:xfrm>
          <a:prstGeom prst="rect">
            <a:avLst/>
          </a:prstGeom>
        </p:spPr>
      </p:pic>
      <p:pic>
        <p:nvPicPr>
          <p:cNvPr id="593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AB12BD28-4F43-4577-8AD6-E2FFE8177B8A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95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E1AD86CE-772C-4D1B-8F1E-00BA694BD283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600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469A9C7-EF14-4DBE-AF5D-7F4615026558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5686996" y="4030694"/>
            <a:ext cx="518065" cy="518065"/>
          </a:xfrm>
          <a:prstGeom prst="rect">
            <a:avLst/>
          </a:prstGeom>
        </p:spPr>
      </p:pic>
      <p:pic>
        <p:nvPicPr>
          <p:cNvPr id="616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E95BA501-ADFB-4B63-B946-E2AA4F74B007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5686996" y="7593044"/>
            <a:ext cx="518065" cy="518065"/>
          </a:xfrm>
          <a:prstGeom prst="rect">
            <a:avLst/>
          </a:prstGeom>
        </p:spPr>
      </p:pic>
      <p:sp>
        <p:nvSpPr>
          <p:cNvPr id="622" name="Click here to edit title-47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34096" y="989734"/>
            <a:ext cx="15516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Architecture </a:t>
            </a:r>
          </a:p>
          <a:p>
            <a:pPr algn="ctr">
              <a:lnSpc>
                <a:spcPts val="5292"/>
              </a:lnSpc>
            </a:pP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8" name="Picture 7" descr="A diagram of a company">
            <a:extLst>
              <a:ext uri="{FF2B5EF4-FFF2-40B4-BE49-F238E27FC236}">
                <a16:creationId xmlns:a16="http://schemas.microsoft.com/office/drawing/2014/main" id="{F57C7947-FE21-128C-47BD-F94B3BB2B6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89" y="1814417"/>
            <a:ext cx="13546440" cy="83069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F044CC-78D9-67CF-1981-B99B499154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429" y="102891"/>
            <a:ext cx="2528738" cy="7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033549E-06 0.04629802 L 1.3033549E-06 1.723678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3033549E-06 0.04629805 L 1.3033549E-06 1.7519351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39" dur="6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/>
      <p:bldP spid="591" grpId="0"/>
      <p:bldP spid="593" grpId="0"/>
      <p:bldP spid="595" grpId="0"/>
      <p:bldP spid="600" grpId="0"/>
      <p:bldP spid="616" grpId="0"/>
      <p:bldP spid="6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1856" y="203200"/>
            <a:ext cx="18288000" cy="10287000"/>
          </a:xfrm>
          <a:prstGeom prst="rect">
            <a:avLst/>
          </a:prstGeom>
        </p:spPr>
      </p:pic>
      <p:pic>
        <p:nvPicPr>
          <p:cNvPr id="6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35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0304F72B-AB40-453D-B5DB-18AB6AB044F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52044" y="5452319"/>
            <a:ext cx="2324100" cy="4834681"/>
          </a:xfrm>
          <a:prstGeom prst="rect">
            <a:avLst/>
          </a:prstGeom>
        </p:spPr>
      </p:pic>
      <p:pic>
        <p:nvPicPr>
          <p:cNvPr id="637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04C67C64-22A1-4D24-8BE1-7BA3D5751A35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4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6719" y="2168769"/>
            <a:ext cx="53054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Stock Market Dashboard KPI</a:t>
            </a:r>
          </a:p>
        </p:txBody>
      </p:sp>
      <p:sp>
        <p:nvSpPr>
          <p:cNvPr id="671" name="Click here to edit title-45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Key Performance Indicators</a:t>
            </a:r>
          </a:p>
        </p:txBody>
      </p:sp>
      <p:sp>
        <p:nvSpPr>
          <p:cNvPr id="673" name="Click here to edit label-43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DECISIONS</a:t>
            </a:r>
          </a:p>
        </p:txBody>
      </p:sp>
      <p:sp>
        <p:nvSpPr>
          <p:cNvPr id="26" name="Click here to edit subtitle-497">
            <a:extLst>
              <a:ext uri="{FF2B5EF4-FFF2-40B4-BE49-F238E27FC236}">
                <a16:creationId xmlns:a16="http://schemas.microsoft.com/office/drawing/2014/main" id="{223F89AA-3904-40DA-B5EB-1354131733B7}"/>
              </a:ext>
            </a:extLst>
          </p:cNvPr>
          <p:cNvSpPr txBox="1"/>
          <p:nvPr/>
        </p:nvSpPr>
        <p:spPr>
          <a:xfrm>
            <a:off x="1875119" y="1728421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Consider adding additional KPIs to the dashboard that are also important for the business.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6A69E2-E501-4B83-B4E6-24C2CA820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6361" y="820503"/>
            <a:ext cx="1221202" cy="70344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8739F3C-E577-4AC6-AD33-7ED2CD929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84" y="5860691"/>
            <a:ext cx="9252777" cy="33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B313E-7408-B9D8-2C4F-6C0743AA463E}"/>
              </a:ext>
            </a:extLst>
          </p:cNvPr>
          <p:cNvSpPr txBox="1"/>
          <p:nvPr/>
        </p:nvSpPr>
        <p:spPr>
          <a:xfrm>
            <a:off x="1409700" y="3009195"/>
            <a:ext cx="1664875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Market Capitalization = Σ (Share Price × Outstanding Shares)</a:t>
            </a:r>
          </a:p>
          <a:p>
            <a:endParaRPr lang="en-US" dirty="0"/>
          </a:p>
          <a:p>
            <a:r>
              <a:rPr lang="en-US" dirty="0"/>
              <a:t>Average Daily Trading Volume = Avg(Trading Volume)</a:t>
            </a:r>
          </a:p>
          <a:p>
            <a:endParaRPr lang="en-US" dirty="0"/>
          </a:p>
          <a:p>
            <a:r>
              <a:rPr lang="en-US" dirty="0"/>
              <a:t>Volatility = Std Dev of Daily Returns</a:t>
            </a:r>
          </a:p>
          <a:p>
            <a:endParaRPr lang="en-US" dirty="0"/>
          </a:p>
          <a:p>
            <a:r>
              <a:rPr lang="en-US" dirty="0"/>
              <a:t>Top Performing Sector = Sector with highest average return</a:t>
            </a:r>
          </a:p>
          <a:p>
            <a:endParaRPr lang="en-US" dirty="0"/>
          </a:p>
          <a:p>
            <a:r>
              <a:rPr lang="en-US" dirty="0"/>
              <a:t>Portfolio Value = Σ (Quantity Held × Latest Share Price)</a:t>
            </a:r>
          </a:p>
          <a:p>
            <a:endParaRPr lang="en-US" dirty="0"/>
          </a:p>
          <a:p>
            <a:r>
              <a:rPr lang="en-US" dirty="0"/>
              <a:t>Portfolio Return % = (Current Value – Initial Value) ÷ Initial Value × 100</a:t>
            </a:r>
          </a:p>
          <a:p>
            <a:endParaRPr lang="en-US" dirty="0"/>
          </a:p>
          <a:p>
            <a:r>
              <a:rPr lang="en-US" dirty="0"/>
              <a:t>Dividend Yield = (Annual Dividend per Share ÷ Share Price) × 100</a:t>
            </a:r>
          </a:p>
          <a:p>
            <a:endParaRPr lang="en-US" dirty="0"/>
          </a:p>
          <a:p>
            <a:r>
              <a:rPr lang="en-US" dirty="0"/>
              <a:t>Sharpe Ratio = (Portfolio Return – Risk-Free Rate) ÷ Volatility</a:t>
            </a:r>
          </a:p>
          <a:p>
            <a:endParaRPr lang="en-US" dirty="0"/>
          </a:p>
          <a:p>
            <a:r>
              <a:rPr lang="en-US" dirty="0"/>
              <a:t>Order Execution Rate = (Executed Trades ÷ Orders Placed) × 100</a:t>
            </a:r>
          </a:p>
          <a:p>
            <a:endParaRPr lang="en-US" dirty="0"/>
          </a:p>
          <a:p>
            <a:r>
              <a:rPr lang="en-US" dirty="0"/>
              <a:t>Trade Win Rate = SUM(</a:t>
            </a:r>
            <a:r>
              <a:rPr lang="en-US" dirty="0" err="1"/>
              <a:t>win_flag</a:t>
            </a:r>
            <a:r>
              <a:rPr lang="en-US" dirty="0"/>
              <a:t>) / COUNT(*)</a:t>
            </a:r>
          </a:p>
          <a:p>
            <a:endParaRPr lang="en-US" dirty="0"/>
          </a:p>
          <a:p>
            <a:r>
              <a:rPr lang="en-US" dirty="0"/>
              <a:t>Trader Performance (P&amp;L) = Σ (Sell Value – Buy Value)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BEDF2-7D44-6307-5F57-0A26FD13EF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262" y="35057"/>
            <a:ext cx="2528738" cy="7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4" dur="12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19" dur="12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550323E-06 0.046293978 L 1.9550323E-06 -2.3170753E-06 E" pathEditMode="relative" ptsTypes="">
                                      <p:cBhvr>
                                        <p:cTn id="24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29" dur="6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635" grpId="0"/>
      <p:bldP spid="637" grpId="0"/>
      <p:bldP spid="643" grpId="0"/>
      <p:bldP spid="671" grpId="0"/>
      <p:bldP spid="67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3104408" y="1611511"/>
            <a:ext cx="7893966" cy="7893966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EF614191-4A63-4084-8F34-7B577D4012EB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040511"/>
            <a:ext cx="6217890" cy="5246489"/>
          </a:xfrm>
          <a:prstGeom prst="rect">
            <a:avLst/>
          </a:prstGeom>
        </p:spPr>
      </p:pic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82600" y="979127"/>
            <a:ext cx="9029702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Stock Market Dashboard</a:t>
            </a:r>
          </a:p>
        </p:txBody>
      </p:sp>
      <p:sp>
        <p:nvSpPr>
          <p:cNvPr id="498" name="Click here to edit label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82600" y="673684"/>
            <a:ext cx="61055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Sample Dashboard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2D99F-068B-44D8-9233-46F24EE21FEF}"/>
              </a:ext>
            </a:extLst>
          </p:cNvPr>
          <p:cNvSpPr/>
          <p:nvPr/>
        </p:nvSpPr>
        <p:spPr>
          <a:xfrm>
            <a:off x="5473874" y="9917668"/>
            <a:ext cx="13009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Customized Dashboard Notice: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This is a sample dashboard. Please create your own unique version instead of replicating 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BA4AF-FEC5-1659-39F5-138F70560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155" y="79352"/>
            <a:ext cx="2528738" cy="703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401E8-DF94-FFC8-AE29-70F02F3A8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687" y="1847850"/>
            <a:ext cx="122396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8" grpId="0"/>
      <p:bldP spid="496" grpId="0"/>
      <p:bldP spid="4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64574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Data Model for Database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CE3596-B7A1-8DDC-57AF-83F11ADFB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717" y="64574"/>
            <a:ext cx="2528738" cy="703449"/>
          </a:xfrm>
          <a:prstGeom prst="rect">
            <a:avLst/>
          </a:prstGeom>
        </p:spPr>
      </p:pic>
      <p:pic>
        <p:nvPicPr>
          <p:cNvPr id="4" name="Picture 3" descr="A diagram of a flowchart&#10;&#10;AI-generated content may be incorrect.">
            <a:extLst>
              <a:ext uri="{FF2B5EF4-FFF2-40B4-BE49-F238E27FC236}">
                <a16:creationId xmlns:a16="http://schemas.microsoft.com/office/drawing/2014/main" id="{68BA4B68-789E-8A0A-D081-BF7EDB0FD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41" y="2338927"/>
            <a:ext cx="9144000" cy="62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4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704" grpId="0"/>
      <p:bldP spid="714" grpId="0"/>
      <p:bldP spid="724" grpId="0"/>
      <p:bldP spid="72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2739</TotalTime>
  <Words>1592</Words>
  <Application>Microsoft Office PowerPoint</Application>
  <PresentationFormat>Custom</PresentationFormat>
  <Paragraphs>229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IBM Plex Sans</vt:lpstr>
      <vt:lpstr>Noto Serif SemiBold</vt:lpstr>
      <vt:lpstr>Calibri</vt:lpstr>
      <vt:lpstr>Arial</vt:lpstr>
      <vt:lpstr>IBM Plex Serif SemiBold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2.0.26.0, docId: Console, orderId: Console</dc:title>
  <dc:creator>Presentations.AI Exporter</dc:creator>
  <cp:lastModifiedBy>Office</cp:lastModifiedBy>
  <cp:revision>63</cp:revision>
  <dcterms:created xsi:type="dcterms:W3CDTF">2024-12-04T05:07:27Z</dcterms:created>
  <dcterms:modified xsi:type="dcterms:W3CDTF">2025-12-07T04:54:16Z</dcterms:modified>
</cp:coreProperties>
</file>